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17"/>
  </p:notesMasterIdLst>
  <p:sldIdLst>
    <p:sldId id="258" r:id="rId2"/>
    <p:sldId id="260" r:id="rId3"/>
    <p:sldId id="284" r:id="rId4"/>
    <p:sldId id="285" r:id="rId5"/>
    <p:sldId id="286" r:id="rId6"/>
    <p:sldId id="288" r:id="rId7"/>
    <p:sldId id="292" r:id="rId8"/>
    <p:sldId id="289" r:id="rId9"/>
    <p:sldId id="290" r:id="rId10"/>
    <p:sldId id="291" r:id="rId11"/>
    <p:sldId id="294" r:id="rId12"/>
    <p:sldId id="293" r:id="rId13"/>
    <p:sldId id="295" r:id="rId14"/>
    <p:sldId id="296" r:id="rId15"/>
    <p:sldId id="278" r:id="rId16"/>
  </p:sldIdLst>
  <p:sldSz cx="9144000" cy="6858000" type="screen4x3"/>
  <p:notesSz cx="6858000" cy="9144000"/>
  <p:embeddedFontLst>
    <p:embeddedFont>
      <p:font typeface="나눔바른고딕" panose="020B0603020101020101" pitchFamily="34" charset="-127"/>
      <p:regular r:id="rId18"/>
      <p:bold r:id="rId19"/>
    </p:embeddedFont>
    <p:embeddedFont>
      <p:font typeface="맑은 고딕" panose="020B0503020000020004" pitchFamily="34" charset="-127"/>
      <p:regular r:id="rId20"/>
      <p:bold r:id="rId21"/>
    </p:embeddedFont>
    <p:embeddedFont>
      <p:font typeface="나눔명조" panose="02020603020101020101" pitchFamily="18" charset="-127"/>
      <p:regular r:id="rId22"/>
      <p:bold r:id="rId23"/>
    </p:embeddedFont>
    <p:embeddedFont>
      <p:font typeface="배달의민족 한나" panose="020F0502020204030204" pitchFamily="34" charset="0"/>
      <p:regular r:id="rId24"/>
      <p:bold r:id="rId25"/>
      <p:italic r:id="rId26"/>
      <p:boldItalic r:id="rId27"/>
    </p:embeddedFon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Calibri Light" panose="020F0302020204030204" pitchFamily="34" charset="0"/>
      <p:regular r:id="rId32"/>
      <p:italic r:id="rId33"/>
    </p:embeddedFont>
    <p:embeddedFont>
      <p:font typeface="Nanum Gothic" panose="020D0604000000000000" pitchFamily="34" charset="-127"/>
      <p:regular r:id="rId34"/>
      <p:bold r:id="rId35"/>
    </p:embeddedFont>
    <p:embeddedFont>
      <p:font typeface="Nanum Gothic ExtraBold" panose="020D0604000000000000" pitchFamily="34" charset="-127"/>
      <p:bold r:id="rId36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528E"/>
    <a:srgbClr val="9B9EA3"/>
    <a:srgbClr val="1F719A"/>
    <a:srgbClr val="4E5259"/>
    <a:srgbClr val="F5FECB"/>
    <a:srgbClr val="F4F4F4"/>
    <a:srgbClr val="D3D6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164" autoAdjust="0"/>
    <p:restoredTop sz="94849"/>
  </p:normalViewPr>
  <p:slideViewPr>
    <p:cSldViewPr snapToGrid="0" showGuides="1">
      <p:cViewPr varScale="1">
        <p:scale>
          <a:sx n="173" d="100"/>
          <a:sy n="173" d="100"/>
        </p:scale>
        <p:origin x="1992" y="184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9" Type="http://schemas.openxmlformats.org/officeDocument/2006/relationships/theme" Target="theme/theme1.xml"/><Relationship Id="rId21" Type="http://schemas.openxmlformats.org/officeDocument/2006/relationships/font" Target="fonts/font4.fntdata"/><Relationship Id="rId34" Type="http://schemas.openxmlformats.org/officeDocument/2006/relationships/font" Target="fonts/font1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font" Target="fonts/font16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font" Target="fonts/font15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36" Type="http://schemas.openxmlformats.org/officeDocument/2006/relationships/font" Target="fonts/font19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font" Target="fonts/font18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1D703C-869D-4D9A-83D9-D39B7D5AE95F}" type="datetimeFigureOut">
              <a:rPr lang="ko-KR" altLang="en-US" smtClean="0"/>
              <a:t>2020. 3. 10.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97280B-58E1-41ED-A328-27D17F4776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78017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97280B-58E1-41ED-A328-27D17F47764E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40582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97280B-58E1-41ED-A328-27D17F47764E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90223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97280B-58E1-41ED-A328-27D17F47764E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99376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97280B-58E1-41ED-A328-27D17F47764E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27008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97280B-58E1-41ED-A328-27D17F47764E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21314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97280B-58E1-41ED-A328-27D17F47764E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86333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97280B-58E1-41ED-A328-27D17F47764E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2788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97280B-58E1-41ED-A328-27D17F47764E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09762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97280B-58E1-41ED-A328-27D17F47764E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06442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97280B-58E1-41ED-A328-27D17F47764E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55843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97280B-58E1-41ED-A328-27D17F47764E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42882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97280B-58E1-41ED-A328-27D17F47764E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50473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97280B-58E1-41ED-A328-27D17F47764E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63524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97280B-58E1-41ED-A328-27D17F47764E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52870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C7B897-5C25-424D-98EE-5B3BAC6A4761}" type="datetimeFigureOut">
              <a:rPr lang="ko-KR" altLang="en-US" smtClean="0"/>
              <a:t>2020. 3. 10.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C7BA-DC2B-4144-811F-B62975B5C5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14246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C7B897-5C25-424D-98EE-5B3BAC6A4761}" type="datetimeFigureOut">
              <a:rPr lang="ko-KR" altLang="en-US" smtClean="0"/>
              <a:t>2020. 3. 10.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C7BA-DC2B-4144-811F-B62975B5C5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20559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C7B897-5C25-424D-98EE-5B3BAC6A4761}" type="datetimeFigureOut">
              <a:rPr lang="ko-KR" altLang="en-US" smtClean="0"/>
              <a:t>2020. 3. 10.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C7BA-DC2B-4144-811F-B62975B5C5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9461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C7B897-5C25-424D-98EE-5B3BAC6A4761}" type="datetimeFigureOut">
              <a:rPr lang="ko-KR" altLang="en-US" smtClean="0"/>
              <a:t>2020. 3. 10.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C7BA-DC2B-4144-811F-B62975B5C5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0960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C7B897-5C25-424D-98EE-5B3BAC6A4761}" type="datetimeFigureOut">
              <a:rPr lang="ko-KR" altLang="en-US" smtClean="0"/>
              <a:t>2020. 3. 10.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C7BA-DC2B-4144-811F-B62975B5C5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24329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C7B897-5C25-424D-98EE-5B3BAC6A4761}" type="datetimeFigureOut">
              <a:rPr lang="ko-KR" altLang="en-US" smtClean="0"/>
              <a:t>2020. 3. 10.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C7BA-DC2B-4144-811F-B62975B5C5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15431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C7B897-5C25-424D-98EE-5B3BAC6A4761}" type="datetimeFigureOut">
              <a:rPr lang="ko-KR" altLang="en-US" smtClean="0"/>
              <a:t>2020. 3. 10.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C7BA-DC2B-4144-811F-B62975B5C5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94547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C7B897-5C25-424D-98EE-5B3BAC6A4761}" type="datetimeFigureOut">
              <a:rPr lang="ko-KR" altLang="en-US" smtClean="0"/>
              <a:t>2020. 3. 10.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C7BA-DC2B-4144-811F-B62975B5C5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45575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C7B897-5C25-424D-98EE-5B3BAC6A4761}" type="datetimeFigureOut">
              <a:rPr lang="ko-KR" altLang="en-US" smtClean="0"/>
              <a:t>2020. 3. 10.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C7BA-DC2B-4144-811F-B62975B5C5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34750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C7B897-5C25-424D-98EE-5B3BAC6A4761}" type="datetimeFigureOut">
              <a:rPr lang="ko-KR" altLang="en-US" smtClean="0"/>
              <a:t>2020. 3. 10.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C7BA-DC2B-4144-811F-B62975B5C5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16266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C7B897-5C25-424D-98EE-5B3BAC6A4761}" type="datetimeFigureOut">
              <a:rPr lang="ko-KR" altLang="en-US" smtClean="0"/>
              <a:t>2020. 3. 10.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C7BA-DC2B-4144-811F-B62975B5C5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95437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C7B897-5C25-424D-98EE-5B3BAC6A4761}" type="datetimeFigureOut">
              <a:rPr lang="ko-KR" altLang="en-US" smtClean="0"/>
              <a:t>2020. 3. 10.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D3C7BA-DC2B-4144-811F-B62975B5C5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3818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2020-capstone-project/model-factory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iff"/><Relationship Id="rId3" Type="http://schemas.openxmlformats.org/officeDocument/2006/relationships/image" Target="../media/image2.png"/><Relationship Id="rId7" Type="http://schemas.openxmlformats.org/officeDocument/2006/relationships/image" Target="../media/image6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69A7E6C9-8147-714A-9B5F-EDB46BE706A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2828"/>
            <a:ext cx="9144000" cy="6855172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F4564795-509F-4899-9609-09998563BC3E}"/>
              </a:ext>
            </a:extLst>
          </p:cNvPr>
          <p:cNvSpPr/>
          <p:nvPr/>
        </p:nvSpPr>
        <p:spPr>
          <a:xfrm>
            <a:off x="0" y="2481133"/>
            <a:ext cx="9144000" cy="1712254"/>
          </a:xfrm>
          <a:prstGeom prst="rect">
            <a:avLst/>
          </a:prstGeom>
          <a:solidFill>
            <a:schemeClr val="tx1">
              <a:alpha val="63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4DA0013-4AAA-43DF-9BE4-D793368E823B}"/>
              </a:ext>
            </a:extLst>
          </p:cNvPr>
          <p:cNvSpPr txBox="1"/>
          <p:nvPr/>
        </p:nvSpPr>
        <p:spPr>
          <a:xfrm>
            <a:off x="1873185" y="3312576"/>
            <a:ext cx="5397632" cy="584775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anum Gothic" panose="020D0604000000000000" pitchFamily="34" charset="-127"/>
                <a:ea typeface="Nanum Gothic" panose="020D0604000000000000" pitchFamily="34" charset="-127"/>
              </a:rPr>
              <a:t>웹 기반 머신 러닝 모델 에디터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B060B69-0454-439C-B571-814A15100CD3}"/>
              </a:ext>
            </a:extLst>
          </p:cNvPr>
          <p:cNvSpPr txBox="1"/>
          <p:nvPr/>
        </p:nvSpPr>
        <p:spPr>
          <a:xfrm>
            <a:off x="2865443" y="2803785"/>
            <a:ext cx="3413114" cy="461665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anum Gothic" panose="020D0604000000000000" pitchFamily="34" charset="-127"/>
                <a:ea typeface="다음_Regular" panose="02000603060000000000" pitchFamily="2" charset="-127"/>
              </a:rPr>
              <a:t>2020 Capstone Design</a:t>
            </a:r>
            <a:endParaRPr lang="ko-KR" altLang="en-US" sz="2400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Nanum Gothic" panose="020D0604000000000000" pitchFamily="34" charset="-127"/>
              <a:ea typeface="다음_Regular" panose="02000603060000000000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BB49DB5-0A34-4C61-A75F-2479D2766C3E}"/>
              </a:ext>
            </a:extLst>
          </p:cNvPr>
          <p:cNvSpPr txBox="1"/>
          <p:nvPr/>
        </p:nvSpPr>
        <p:spPr>
          <a:xfrm>
            <a:off x="775608" y="6319799"/>
            <a:ext cx="1518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나눔명조" panose="020B0600000101010101" charset="-127"/>
                <a:ea typeface="나눔명조" panose="020B0600000101010101" charset="-127"/>
              </a:rPr>
              <a:t>20142093 </a:t>
            </a:r>
            <a:r>
              <a:rPr lang="ko-KR" altLang="en-US" sz="1400" dirty="0" err="1">
                <a:solidFill>
                  <a:schemeClr val="bg1"/>
                </a:solidFill>
                <a:latin typeface="나눔명조" panose="020B0600000101010101" charset="-127"/>
                <a:ea typeface="나눔명조" panose="020B0600000101010101" charset="-127"/>
              </a:rPr>
              <a:t>황순호</a:t>
            </a:r>
            <a:endParaRPr lang="en-US" altLang="ko-KR" sz="1400">
              <a:solidFill>
                <a:schemeClr val="bg1"/>
              </a:solidFill>
              <a:latin typeface="나눔명조" panose="020B0600000101010101" charset="-127"/>
              <a:ea typeface="나눔명조" panose="020B0600000101010101" charset="-127"/>
            </a:endParaRPr>
          </a:p>
          <a:p>
            <a:pPr algn="ctr"/>
            <a:r>
              <a:rPr lang="en-US" altLang="ko-KR" sz="1400">
                <a:solidFill>
                  <a:schemeClr val="bg1"/>
                </a:solidFill>
                <a:latin typeface="나눔명조" panose="020B0600000101010101" charset="-127"/>
                <a:ea typeface="나눔명조" panose="020B0600000101010101" charset="-127"/>
              </a:rPr>
              <a:t>20171687</a:t>
            </a:r>
            <a:r>
              <a:rPr lang="ko-KR" altLang="en-US" sz="1400">
                <a:solidFill>
                  <a:schemeClr val="bg1"/>
                </a:solidFill>
                <a:latin typeface="나눔명조" panose="020B0600000101010101" charset="-127"/>
                <a:ea typeface="나눔명조" panose="020B0600000101010101" charset="-127"/>
              </a:rPr>
              <a:t> 이상민</a:t>
            </a: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D953E584-B465-4FE8-8F4F-D81DD5FF00C2}"/>
              </a:ext>
            </a:extLst>
          </p:cNvPr>
          <p:cNvGrpSpPr/>
          <p:nvPr/>
        </p:nvGrpSpPr>
        <p:grpSpPr>
          <a:xfrm>
            <a:off x="8331965" y="65984"/>
            <a:ext cx="744433" cy="369332"/>
            <a:chOff x="7769537" y="2083469"/>
            <a:chExt cx="744433" cy="369332"/>
          </a:xfrm>
        </p:grpSpPr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50E3B19D-7710-4723-9D58-32A1A935D1D2}"/>
                </a:ext>
              </a:extLst>
            </p:cNvPr>
            <p:cNvGrpSpPr/>
            <p:nvPr/>
          </p:nvGrpSpPr>
          <p:grpSpPr>
            <a:xfrm>
              <a:off x="7769537" y="2142170"/>
              <a:ext cx="260034" cy="261454"/>
              <a:chOff x="3455340" y="3227885"/>
              <a:chExt cx="2095132" cy="2106576"/>
            </a:xfrm>
          </p:grpSpPr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348EEB11-C9AD-408F-B126-B6F0FC8F67DF}"/>
                  </a:ext>
                </a:extLst>
              </p:cNvPr>
              <p:cNvSpPr/>
              <p:nvPr/>
            </p:nvSpPr>
            <p:spPr>
              <a:xfrm rot="20718475" flipH="1" flipV="1">
                <a:off x="3455340" y="3484920"/>
                <a:ext cx="613042" cy="1334694"/>
              </a:xfrm>
              <a:prstGeom prst="rect">
                <a:avLst/>
              </a:prstGeom>
              <a:solidFill>
                <a:srgbClr val="F04F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E482CC28-BE18-4106-A197-B06C0DEC6285}"/>
                  </a:ext>
                </a:extLst>
              </p:cNvPr>
              <p:cNvSpPr/>
              <p:nvPr/>
            </p:nvSpPr>
            <p:spPr>
              <a:xfrm rot="20718475" flipH="1" flipV="1">
                <a:off x="4937430" y="3747811"/>
                <a:ext cx="613042" cy="1334694"/>
              </a:xfrm>
              <a:prstGeom prst="rect">
                <a:avLst/>
              </a:prstGeom>
              <a:solidFill>
                <a:srgbClr val="2DA0B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AD9EEF68-25DC-41C5-BCBB-90DFB446560A}"/>
                  </a:ext>
                </a:extLst>
              </p:cNvPr>
              <p:cNvSpPr/>
              <p:nvPr/>
            </p:nvSpPr>
            <p:spPr>
              <a:xfrm rot="15289480" flipH="1" flipV="1">
                <a:off x="4327415" y="2867059"/>
                <a:ext cx="613042" cy="1334694"/>
              </a:xfrm>
              <a:prstGeom prst="rect">
                <a:avLst/>
              </a:prstGeom>
              <a:solidFill>
                <a:srgbClr val="F7A0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30586DC9-2DCB-43F4-A3D0-12A08FE648F3}"/>
                  </a:ext>
                </a:extLst>
              </p:cNvPr>
              <p:cNvSpPr/>
              <p:nvPr/>
            </p:nvSpPr>
            <p:spPr>
              <a:xfrm rot="15289480" flipH="1" flipV="1">
                <a:off x="4063255" y="4360593"/>
                <a:ext cx="613042" cy="1334694"/>
              </a:xfrm>
              <a:prstGeom prst="rect">
                <a:avLst/>
              </a:prstGeom>
              <a:solidFill>
                <a:srgbClr val="345B9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20A58A39-0852-407D-A720-5A9628E73154}"/>
                </a:ext>
              </a:extLst>
            </p:cNvPr>
            <p:cNvSpPr txBox="1"/>
            <p:nvPr/>
          </p:nvSpPr>
          <p:spPr>
            <a:xfrm>
              <a:off x="7991070" y="2083469"/>
              <a:ext cx="5229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" b="1">
                  <a:solidFill>
                    <a:schemeClr val="bg1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H</a:t>
              </a:r>
              <a:r>
                <a:rPr lang="en-US" altLang="ko-KR" sz="600">
                  <a:solidFill>
                    <a:schemeClr val="bg1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anbat</a:t>
              </a:r>
            </a:p>
            <a:p>
              <a:r>
                <a:rPr lang="en-US" altLang="ko-KR" sz="600" b="1">
                  <a:solidFill>
                    <a:schemeClr val="bg1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</a:t>
              </a:r>
              <a:r>
                <a:rPr lang="en-US" altLang="ko-KR" sz="600">
                  <a:solidFill>
                    <a:schemeClr val="bg1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ational</a:t>
              </a:r>
            </a:p>
            <a:p>
              <a:r>
                <a:rPr lang="en-US" altLang="ko-KR" sz="600" b="1">
                  <a:solidFill>
                    <a:schemeClr val="bg1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U</a:t>
              </a:r>
              <a:r>
                <a:rPr lang="en-US" altLang="ko-KR" sz="600">
                  <a:solidFill>
                    <a:schemeClr val="bg1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niversity</a:t>
              </a:r>
              <a:endParaRPr lang="ko-KR" altLang="en-US" sz="60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29558A44-9562-41BE-B97A-100BA6B04F3C}"/>
              </a:ext>
            </a:extLst>
          </p:cNvPr>
          <p:cNvSpPr txBox="1"/>
          <p:nvPr/>
        </p:nvSpPr>
        <p:spPr>
          <a:xfrm>
            <a:off x="204137" y="5504048"/>
            <a:ext cx="26613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chemeClr val="bg1"/>
                </a:solidFill>
              </a:rPr>
              <a:t>지도교수</a:t>
            </a:r>
            <a:r>
              <a:rPr lang="en-US" altLang="ko-KR">
                <a:solidFill>
                  <a:schemeClr val="bg1"/>
                </a:solidFill>
              </a:rPr>
              <a:t>: </a:t>
            </a:r>
            <a:r>
              <a:rPr lang="ko-KR" altLang="en-US">
                <a:solidFill>
                  <a:schemeClr val="bg1"/>
                </a:solidFill>
              </a:rPr>
              <a:t>박현주 교수님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C15E035-4AD9-4522-8716-0803A4BC118E}"/>
              </a:ext>
            </a:extLst>
          </p:cNvPr>
          <p:cNvSpPr txBox="1"/>
          <p:nvPr/>
        </p:nvSpPr>
        <p:spPr>
          <a:xfrm>
            <a:off x="319553" y="5902059"/>
            <a:ext cx="2430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chemeClr val="bg1"/>
                </a:solidFill>
              </a:rPr>
              <a:t>학과</a:t>
            </a:r>
            <a:r>
              <a:rPr lang="en-US" altLang="ko-KR">
                <a:solidFill>
                  <a:schemeClr val="bg1"/>
                </a:solidFill>
              </a:rPr>
              <a:t>:</a:t>
            </a:r>
            <a:r>
              <a:rPr lang="ko-KR" altLang="en-US">
                <a:solidFill>
                  <a:schemeClr val="bg1"/>
                </a:solidFill>
              </a:rPr>
              <a:t> 정보통신 공학과</a:t>
            </a:r>
          </a:p>
        </p:txBody>
      </p:sp>
    </p:spTree>
    <p:extLst>
      <p:ext uri="{BB962C8B-B14F-4D97-AF65-F5344CB8AC3E}">
        <p14:creationId xmlns:p14="http://schemas.microsoft.com/office/powerpoint/2010/main" val="22072996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33A2B7FD-7F27-41B4-BC18-F98099F7DB83}"/>
              </a:ext>
            </a:extLst>
          </p:cNvPr>
          <p:cNvSpPr/>
          <p:nvPr/>
        </p:nvSpPr>
        <p:spPr>
          <a:xfrm>
            <a:off x="117095" y="104329"/>
            <a:ext cx="482600" cy="482600"/>
          </a:xfrm>
          <a:prstGeom prst="ellipse">
            <a:avLst/>
          </a:prstGeom>
          <a:solidFill>
            <a:srgbClr val="4E52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CF6631-5187-44F0-81BB-416FDB3395AB}"/>
              </a:ext>
            </a:extLst>
          </p:cNvPr>
          <p:cNvSpPr txBox="1"/>
          <p:nvPr/>
        </p:nvSpPr>
        <p:spPr>
          <a:xfrm>
            <a:off x="193295" y="210275"/>
            <a:ext cx="460382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03</a:t>
            </a:r>
            <a:endParaRPr lang="ko-KR" altLang="en-US" sz="2000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3C17440-F3DA-4E7F-A353-2BC9759D9303}"/>
              </a:ext>
            </a:extLst>
          </p:cNvPr>
          <p:cNvCxnSpPr>
            <a:cxnSpLocks/>
          </p:cNvCxnSpPr>
          <p:nvPr/>
        </p:nvCxnSpPr>
        <p:spPr>
          <a:xfrm>
            <a:off x="116353" y="605007"/>
            <a:ext cx="8911293" cy="0"/>
          </a:xfrm>
          <a:prstGeom prst="line">
            <a:avLst/>
          </a:prstGeom>
          <a:ln>
            <a:solidFill>
              <a:srgbClr val="9B9EA3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1080F4E4-716C-4229-946A-5A18CE2E29EB}"/>
              </a:ext>
            </a:extLst>
          </p:cNvPr>
          <p:cNvGrpSpPr/>
          <p:nvPr/>
        </p:nvGrpSpPr>
        <p:grpSpPr>
          <a:xfrm>
            <a:off x="8331965" y="65984"/>
            <a:ext cx="744433" cy="369332"/>
            <a:chOff x="7769537" y="2083469"/>
            <a:chExt cx="744433" cy="369332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68B935A7-8ED5-453F-AADB-E67C77892A20}"/>
                </a:ext>
              </a:extLst>
            </p:cNvPr>
            <p:cNvGrpSpPr/>
            <p:nvPr/>
          </p:nvGrpSpPr>
          <p:grpSpPr>
            <a:xfrm>
              <a:off x="7769537" y="2142170"/>
              <a:ext cx="260034" cy="261454"/>
              <a:chOff x="3455340" y="3227885"/>
              <a:chExt cx="2095132" cy="2106576"/>
            </a:xfrm>
          </p:grpSpPr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0206DAC5-4408-470A-BCCD-103E474B3E99}"/>
                  </a:ext>
                </a:extLst>
              </p:cNvPr>
              <p:cNvSpPr/>
              <p:nvPr/>
            </p:nvSpPr>
            <p:spPr>
              <a:xfrm rot="20718475" flipH="1" flipV="1">
                <a:off x="3455340" y="3484920"/>
                <a:ext cx="613042" cy="1334694"/>
              </a:xfrm>
              <a:prstGeom prst="rect">
                <a:avLst/>
              </a:prstGeom>
              <a:solidFill>
                <a:srgbClr val="F04F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479DA208-7EDA-40ED-8448-3285B0869A72}"/>
                  </a:ext>
                </a:extLst>
              </p:cNvPr>
              <p:cNvSpPr/>
              <p:nvPr/>
            </p:nvSpPr>
            <p:spPr>
              <a:xfrm rot="20718475" flipH="1" flipV="1">
                <a:off x="4937430" y="3747811"/>
                <a:ext cx="613042" cy="1334694"/>
              </a:xfrm>
              <a:prstGeom prst="rect">
                <a:avLst/>
              </a:prstGeom>
              <a:solidFill>
                <a:srgbClr val="2DA0B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E46A2228-FD71-4765-A416-C37DA8A1B4E1}"/>
                  </a:ext>
                </a:extLst>
              </p:cNvPr>
              <p:cNvSpPr/>
              <p:nvPr/>
            </p:nvSpPr>
            <p:spPr>
              <a:xfrm rot="15289480" flipH="1" flipV="1">
                <a:off x="4327415" y="2867059"/>
                <a:ext cx="613042" cy="1334694"/>
              </a:xfrm>
              <a:prstGeom prst="rect">
                <a:avLst/>
              </a:prstGeom>
              <a:solidFill>
                <a:srgbClr val="F7A0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96336F1A-8E3D-420C-BB10-8670F5D5E7BE}"/>
                  </a:ext>
                </a:extLst>
              </p:cNvPr>
              <p:cNvSpPr/>
              <p:nvPr/>
            </p:nvSpPr>
            <p:spPr>
              <a:xfrm rot="15289480" flipH="1" flipV="1">
                <a:off x="4063255" y="4360593"/>
                <a:ext cx="613042" cy="1334694"/>
              </a:xfrm>
              <a:prstGeom prst="rect">
                <a:avLst/>
              </a:prstGeom>
              <a:solidFill>
                <a:srgbClr val="345B9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CCAA566-164F-41FA-AB20-1985933BFFFF}"/>
                </a:ext>
              </a:extLst>
            </p:cNvPr>
            <p:cNvSpPr txBox="1"/>
            <p:nvPr/>
          </p:nvSpPr>
          <p:spPr>
            <a:xfrm>
              <a:off x="7991070" y="2083469"/>
              <a:ext cx="5229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H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anbat</a:t>
              </a:r>
            </a:p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ational</a:t>
              </a:r>
            </a:p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U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niversity</a:t>
              </a:r>
              <a:endParaRPr lang="ko-KR" altLang="en-US" sz="600">
                <a:solidFill>
                  <a:srgbClr val="9B9EA3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ED62A255-3D1F-4BDC-9416-C52A54E1889A}"/>
              </a:ext>
            </a:extLst>
          </p:cNvPr>
          <p:cNvSpPr txBox="1"/>
          <p:nvPr/>
        </p:nvSpPr>
        <p:spPr>
          <a:xfrm>
            <a:off x="556783" y="192197"/>
            <a:ext cx="1479892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학습 데이터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69320A0-412F-4054-8304-B54B4EBC935B}"/>
              </a:ext>
            </a:extLst>
          </p:cNvPr>
          <p:cNvSpPr txBox="1"/>
          <p:nvPr/>
        </p:nvSpPr>
        <p:spPr>
          <a:xfrm>
            <a:off x="8427815" y="6419461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-8-</a:t>
            </a:r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D5E40FB-4497-8D4F-BA55-453F2FF00628}"/>
              </a:ext>
            </a:extLst>
          </p:cNvPr>
          <p:cNvSpPr txBox="1"/>
          <p:nvPr/>
        </p:nvSpPr>
        <p:spPr>
          <a:xfrm>
            <a:off x="358393" y="692875"/>
            <a:ext cx="7844311" cy="878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rgbClr val="33528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사용자가 학습 데이터를 삽입하는 방법 </a:t>
            </a:r>
            <a:endParaRPr lang="en-US" altLang="ko-KR" b="1" dirty="0">
              <a:solidFill>
                <a:srgbClr val="33528E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rgbClr val="33528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     </a:t>
            </a:r>
            <a:r>
              <a:rPr lang="en-US" altLang="ko-KR" b="1" dirty="0">
                <a:solidFill>
                  <a:srgbClr val="33528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(</a:t>
            </a:r>
            <a:r>
              <a:rPr lang="ko-KR" altLang="en-US" b="1" dirty="0">
                <a:solidFill>
                  <a:srgbClr val="33528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어떠한 방법을 택할지 논의 필요</a:t>
            </a:r>
            <a:r>
              <a:rPr lang="en-US" altLang="ko-KR" b="1" dirty="0">
                <a:solidFill>
                  <a:srgbClr val="33528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F3BCC19-3EC3-0741-8ADF-3656BF30B908}"/>
              </a:ext>
            </a:extLst>
          </p:cNvPr>
          <p:cNvSpPr txBox="1"/>
          <p:nvPr/>
        </p:nvSpPr>
        <p:spPr>
          <a:xfrm>
            <a:off x="794704" y="1616926"/>
            <a:ext cx="45647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33528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1.</a:t>
            </a:r>
            <a:r>
              <a:rPr lang="ko-KR" altLang="en-US" dirty="0">
                <a:solidFill>
                  <a:srgbClr val="33528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 직접 파일 업로드</a:t>
            </a:r>
            <a:endParaRPr lang="en-US" altLang="ko-KR" dirty="0">
              <a:solidFill>
                <a:srgbClr val="33528E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C2C48FF-E494-664E-8CCF-90C49EC904A6}"/>
              </a:ext>
            </a:extLst>
          </p:cNvPr>
          <p:cNvSpPr txBox="1"/>
          <p:nvPr/>
        </p:nvSpPr>
        <p:spPr>
          <a:xfrm>
            <a:off x="794704" y="2134718"/>
            <a:ext cx="67693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33528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2.</a:t>
            </a:r>
            <a:r>
              <a:rPr lang="ko-KR" altLang="en-US" dirty="0">
                <a:solidFill>
                  <a:srgbClr val="33528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 공공 데이터 포털이나 </a:t>
            </a:r>
            <a:r>
              <a:rPr lang="en-US" altLang="ko-KR" dirty="0">
                <a:solidFill>
                  <a:srgbClr val="33528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Kaggle</a:t>
            </a:r>
            <a:r>
              <a:rPr lang="ko-KR" altLang="en-US" dirty="0">
                <a:solidFill>
                  <a:srgbClr val="33528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 과 같은 사이트로부터 제공되는 데이터를 이용</a:t>
            </a:r>
            <a:endParaRPr lang="en-US" altLang="ko-KR" dirty="0">
              <a:solidFill>
                <a:srgbClr val="33528E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E24E6FB-468C-0546-BBBD-290D122E8AB4}"/>
              </a:ext>
            </a:extLst>
          </p:cNvPr>
          <p:cNvSpPr txBox="1"/>
          <p:nvPr/>
        </p:nvSpPr>
        <p:spPr>
          <a:xfrm>
            <a:off x="358393" y="3684311"/>
            <a:ext cx="7844311" cy="878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rgbClr val="33528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학습 데이터 구성</a:t>
            </a:r>
            <a:endParaRPr lang="en-US" altLang="ko-KR" b="1" dirty="0">
              <a:solidFill>
                <a:srgbClr val="33528E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rgbClr val="33528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     </a:t>
            </a:r>
            <a:r>
              <a:rPr lang="en-US" altLang="ko-KR" b="1" dirty="0">
                <a:solidFill>
                  <a:srgbClr val="33528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(</a:t>
            </a:r>
            <a:r>
              <a:rPr lang="ko-KR" altLang="en-US" b="1" dirty="0">
                <a:solidFill>
                  <a:srgbClr val="33528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어떠한 방법을 택할지 논의 필요</a:t>
            </a:r>
            <a:r>
              <a:rPr lang="en-US" altLang="ko-KR" b="1" dirty="0">
                <a:solidFill>
                  <a:srgbClr val="33528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3A7642A-FF1D-D24B-A73D-20F012088F09}"/>
              </a:ext>
            </a:extLst>
          </p:cNvPr>
          <p:cNvSpPr txBox="1"/>
          <p:nvPr/>
        </p:nvSpPr>
        <p:spPr>
          <a:xfrm>
            <a:off x="794705" y="4753141"/>
            <a:ext cx="45647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33528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1.</a:t>
            </a:r>
            <a:r>
              <a:rPr lang="ko-KR" altLang="en-US" dirty="0">
                <a:solidFill>
                  <a:srgbClr val="33528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 텍스트만 가능</a:t>
            </a:r>
            <a:endParaRPr lang="en-US" altLang="ko-KR" dirty="0">
              <a:solidFill>
                <a:srgbClr val="33528E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2941393-2CD9-254D-A621-97C10BC54CF7}"/>
              </a:ext>
            </a:extLst>
          </p:cNvPr>
          <p:cNvSpPr txBox="1"/>
          <p:nvPr/>
        </p:nvSpPr>
        <p:spPr>
          <a:xfrm>
            <a:off x="794704" y="5309589"/>
            <a:ext cx="6769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33528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2.</a:t>
            </a:r>
            <a:r>
              <a:rPr lang="ko-KR" altLang="en-US" dirty="0">
                <a:solidFill>
                  <a:srgbClr val="33528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 사진만 가능</a:t>
            </a:r>
            <a:endParaRPr lang="en-US" altLang="ko-KR" dirty="0">
              <a:solidFill>
                <a:srgbClr val="33528E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9F98743-5A24-2843-923A-28D88255CF8C}"/>
              </a:ext>
            </a:extLst>
          </p:cNvPr>
          <p:cNvSpPr txBox="1"/>
          <p:nvPr/>
        </p:nvSpPr>
        <p:spPr>
          <a:xfrm>
            <a:off x="794705" y="5869625"/>
            <a:ext cx="6769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33528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3.</a:t>
            </a:r>
            <a:r>
              <a:rPr lang="ko-KR" altLang="en-US" dirty="0">
                <a:solidFill>
                  <a:srgbClr val="33528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 둘 다 가능</a:t>
            </a:r>
            <a:endParaRPr lang="en-US" altLang="ko-KR" dirty="0">
              <a:solidFill>
                <a:srgbClr val="33528E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5D9AAF9-EAA8-244F-A7B7-F87E0AF17CF2}"/>
              </a:ext>
            </a:extLst>
          </p:cNvPr>
          <p:cNvSpPr txBox="1"/>
          <p:nvPr/>
        </p:nvSpPr>
        <p:spPr>
          <a:xfrm>
            <a:off x="794704" y="2899722"/>
            <a:ext cx="45647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33528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3.</a:t>
            </a:r>
            <a:r>
              <a:rPr lang="ko-KR" altLang="en-US" dirty="0">
                <a:solidFill>
                  <a:srgbClr val="33528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 둘 다 가능</a:t>
            </a:r>
            <a:endParaRPr lang="en-US" altLang="ko-KR" dirty="0">
              <a:solidFill>
                <a:srgbClr val="33528E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53182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33A2B7FD-7F27-41B4-BC18-F98099F7DB83}"/>
              </a:ext>
            </a:extLst>
          </p:cNvPr>
          <p:cNvSpPr/>
          <p:nvPr/>
        </p:nvSpPr>
        <p:spPr>
          <a:xfrm>
            <a:off x="117095" y="104329"/>
            <a:ext cx="482600" cy="482600"/>
          </a:xfrm>
          <a:prstGeom prst="ellipse">
            <a:avLst/>
          </a:prstGeom>
          <a:solidFill>
            <a:srgbClr val="4E52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CF6631-5187-44F0-81BB-416FDB3395AB}"/>
              </a:ext>
            </a:extLst>
          </p:cNvPr>
          <p:cNvSpPr txBox="1"/>
          <p:nvPr/>
        </p:nvSpPr>
        <p:spPr>
          <a:xfrm>
            <a:off x="193295" y="210275"/>
            <a:ext cx="460382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03</a:t>
            </a:r>
            <a:endParaRPr lang="ko-KR" altLang="en-US" sz="2000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3C17440-F3DA-4E7F-A353-2BC9759D9303}"/>
              </a:ext>
            </a:extLst>
          </p:cNvPr>
          <p:cNvCxnSpPr>
            <a:cxnSpLocks/>
          </p:cNvCxnSpPr>
          <p:nvPr/>
        </p:nvCxnSpPr>
        <p:spPr>
          <a:xfrm>
            <a:off x="116353" y="605007"/>
            <a:ext cx="8911293" cy="0"/>
          </a:xfrm>
          <a:prstGeom prst="line">
            <a:avLst/>
          </a:prstGeom>
          <a:ln>
            <a:solidFill>
              <a:srgbClr val="9B9EA3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1080F4E4-716C-4229-946A-5A18CE2E29EB}"/>
              </a:ext>
            </a:extLst>
          </p:cNvPr>
          <p:cNvGrpSpPr/>
          <p:nvPr/>
        </p:nvGrpSpPr>
        <p:grpSpPr>
          <a:xfrm>
            <a:off x="8331965" y="65984"/>
            <a:ext cx="744433" cy="369332"/>
            <a:chOff x="7769537" y="2083469"/>
            <a:chExt cx="744433" cy="369332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68B935A7-8ED5-453F-AADB-E67C77892A20}"/>
                </a:ext>
              </a:extLst>
            </p:cNvPr>
            <p:cNvGrpSpPr/>
            <p:nvPr/>
          </p:nvGrpSpPr>
          <p:grpSpPr>
            <a:xfrm>
              <a:off x="7769537" y="2142170"/>
              <a:ext cx="260034" cy="261454"/>
              <a:chOff x="3455340" y="3227885"/>
              <a:chExt cx="2095132" cy="2106576"/>
            </a:xfrm>
          </p:grpSpPr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0206DAC5-4408-470A-BCCD-103E474B3E99}"/>
                  </a:ext>
                </a:extLst>
              </p:cNvPr>
              <p:cNvSpPr/>
              <p:nvPr/>
            </p:nvSpPr>
            <p:spPr>
              <a:xfrm rot="20718475" flipH="1" flipV="1">
                <a:off x="3455340" y="3484920"/>
                <a:ext cx="613042" cy="1334694"/>
              </a:xfrm>
              <a:prstGeom prst="rect">
                <a:avLst/>
              </a:prstGeom>
              <a:solidFill>
                <a:srgbClr val="F04F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479DA208-7EDA-40ED-8448-3285B0869A72}"/>
                  </a:ext>
                </a:extLst>
              </p:cNvPr>
              <p:cNvSpPr/>
              <p:nvPr/>
            </p:nvSpPr>
            <p:spPr>
              <a:xfrm rot="20718475" flipH="1" flipV="1">
                <a:off x="4937430" y="3747811"/>
                <a:ext cx="613042" cy="1334694"/>
              </a:xfrm>
              <a:prstGeom prst="rect">
                <a:avLst/>
              </a:prstGeom>
              <a:solidFill>
                <a:srgbClr val="2DA0B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E46A2228-FD71-4765-A416-C37DA8A1B4E1}"/>
                  </a:ext>
                </a:extLst>
              </p:cNvPr>
              <p:cNvSpPr/>
              <p:nvPr/>
            </p:nvSpPr>
            <p:spPr>
              <a:xfrm rot="15289480" flipH="1" flipV="1">
                <a:off x="4327415" y="2867059"/>
                <a:ext cx="613042" cy="1334694"/>
              </a:xfrm>
              <a:prstGeom prst="rect">
                <a:avLst/>
              </a:prstGeom>
              <a:solidFill>
                <a:srgbClr val="F7A0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96336F1A-8E3D-420C-BB10-8670F5D5E7BE}"/>
                  </a:ext>
                </a:extLst>
              </p:cNvPr>
              <p:cNvSpPr/>
              <p:nvPr/>
            </p:nvSpPr>
            <p:spPr>
              <a:xfrm rot="15289480" flipH="1" flipV="1">
                <a:off x="4063255" y="4360593"/>
                <a:ext cx="613042" cy="1334694"/>
              </a:xfrm>
              <a:prstGeom prst="rect">
                <a:avLst/>
              </a:prstGeom>
              <a:solidFill>
                <a:srgbClr val="345B9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CCAA566-164F-41FA-AB20-1985933BFFFF}"/>
                </a:ext>
              </a:extLst>
            </p:cNvPr>
            <p:cNvSpPr txBox="1"/>
            <p:nvPr/>
          </p:nvSpPr>
          <p:spPr>
            <a:xfrm>
              <a:off x="7991070" y="2083469"/>
              <a:ext cx="5229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H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anbat</a:t>
              </a:r>
            </a:p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ational</a:t>
              </a:r>
            </a:p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U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niversity</a:t>
              </a:r>
              <a:endParaRPr lang="ko-KR" altLang="en-US" sz="600">
                <a:solidFill>
                  <a:srgbClr val="9B9EA3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ED62A255-3D1F-4BDC-9416-C52A54E1889A}"/>
              </a:ext>
            </a:extLst>
          </p:cNvPr>
          <p:cNvSpPr txBox="1"/>
          <p:nvPr/>
        </p:nvSpPr>
        <p:spPr>
          <a:xfrm>
            <a:off x="556783" y="192197"/>
            <a:ext cx="1479892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학습 데이터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69320A0-412F-4054-8304-B54B4EBC935B}"/>
              </a:ext>
            </a:extLst>
          </p:cNvPr>
          <p:cNvSpPr txBox="1"/>
          <p:nvPr/>
        </p:nvSpPr>
        <p:spPr>
          <a:xfrm>
            <a:off x="8427815" y="6419461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-8-</a:t>
            </a:r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D5E40FB-4497-8D4F-BA55-453F2FF00628}"/>
              </a:ext>
            </a:extLst>
          </p:cNvPr>
          <p:cNvSpPr txBox="1"/>
          <p:nvPr/>
        </p:nvSpPr>
        <p:spPr>
          <a:xfrm>
            <a:off x="556783" y="1071852"/>
            <a:ext cx="7844311" cy="1293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rgbClr val="33528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사용자가 데이터를 결정한 뒤 엑셀과 같은 형태로 데이터 테이블을 구성해 준 뒤</a:t>
            </a:r>
            <a:r>
              <a:rPr lang="en-US" altLang="ko-KR" b="1" dirty="0">
                <a:solidFill>
                  <a:srgbClr val="33528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,</a:t>
            </a:r>
            <a:r>
              <a:rPr lang="ko-KR" altLang="en-US" b="1" dirty="0">
                <a:solidFill>
                  <a:srgbClr val="33528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 직접 조작하거나 수정할 수 있도록 한다</a:t>
            </a:r>
            <a:r>
              <a:rPr lang="en-US" altLang="ko-KR" b="1" dirty="0">
                <a:solidFill>
                  <a:srgbClr val="33528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rgbClr val="33528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     </a:t>
            </a:r>
            <a:r>
              <a:rPr lang="en-US" altLang="ko-KR" b="1" dirty="0">
                <a:solidFill>
                  <a:srgbClr val="33528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(</a:t>
            </a:r>
            <a:r>
              <a:rPr lang="ko-KR" altLang="en-US" b="1" dirty="0">
                <a:solidFill>
                  <a:srgbClr val="33528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필요할 거 같다고 생각하는 기능</a:t>
            </a:r>
            <a:r>
              <a:rPr lang="en-US" altLang="ko-KR" b="1" dirty="0">
                <a:solidFill>
                  <a:srgbClr val="33528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)</a:t>
            </a:r>
          </a:p>
        </p:txBody>
      </p:sp>
      <p:pic>
        <p:nvPicPr>
          <p:cNvPr id="4" name="그림 3" descr="스크린샷, 컴퓨터이(가) 표시된 사진&#10;&#10;자동 생성된 설명">
            <a:extLst>
              <a:ext uri="{FF2B5EF4-FFF2-40B4-BE49-F238E27FC236}">
                <a16:creationId xmlns:a16="http://schemas.microsoft.com/office/drawing/2014/main" id="{A2949140-5C2A-C447-90ED-4960FFA07F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9261" y="2896180"/>
            <a:ext cx="6245475" cy="396182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994FA92B-B382-D44A-ABDE-FAF91AFE47B1}"/>
              </a:ext>
            </a:extLst>
          </p:cNvPr>
          <p:cNvSpPr txBox="1"/>
          <p:nvPr/>
        </p:nvSpPr>
        <p:spPr>
          <a:xfrm>
            <a:off x="3348801" y="2506204"/>
            <a:ext cx="2446393" cy="464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33528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Ex) </a:t>
            </a:r>
            <a:r>
              <a:rPr lang="ko-KR" altLang="en-US" dirty="0">
                <a:solidFill>
                  <a:srgbClr val="33528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구글 스프레드시트</a:t>
            </a:r>
            <a:endParaRPr lang="en-US" altLang="ko-KR" dirty="0">
              <a:solidFill>
                <a:srgbClr val="33528E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99130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33A2B7FD-7F27-41B4-BC18-F98099F7DB83}"/>
              </a:ext>
            </a:extLst>
          </p:cNvPr>
          <p:cNvSpPr/>
          <p:nvPr/>
        </p:nvSpPr>
        <p:spPr>
          <a:xfrm>
            <a:off x="117095" y="104329"/>
            <a:ext cx="482600" cy="482600"/>
          </a:xfrm>
          <a:prstGeom prst="ellipse">
            <a:avLst/>
          </a:prstGeom>
          <a:solidFill>
            <a:srgbClr val="4E52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CF6631-5187-44F0-81BB-416FDB3395AB}"/>
              </a:ext>
            </a:extLst>
          </p:cNvPr>
          <p:cNvSpPr txBox="1"/>
          <p:nvPr/>
        </p:nvSpPr>
        <p:spPr>
          <a:xfrm>
            <a:off x="193295" y="210275"/>
            <a:ext cx="460382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04</a:t>
            </a:r>
            <a:endParaRPr lang="ko-KR" altLang="en-US" sz="2000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3C17440-F3DA-4E7F-A353-2BC9759D9303}"/>
              </a:ext>
            </a:extLst>
          </p:cNvPr>
          <p:cNvCxnSpPr>
            <a:cxnSpLocks/>
          </p:cNvCxnSpPr>
          <p:nvPr/>
        </p:nvCxnSpPr>
        <p:spPr>
          <a:xfrm>
            <a:off x="116353" y="605007"/>
            <a:ext cx="8911293" cy="0"/>
          </a:xfrm>
          <a:prstGeom prst="line">
            <a:avLst/>
          </a:prstGeom>
          <a:ln>
            <a:solidFill>
              <a:srgbClr val="9B9EA3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1080F4E4-716C-4229-946A-5A18CE2E29EB}"/>
              </a:ext>
            </a:extLst>
          </p:cNvPr>
          <p:cNvGrpSpPr/>
          <p:nvPr/>
        </p:nvGrpSpPr>
        <p:grpSpPr>
          <a:xfrm>
            <a:off x="8331965" y="65984"/>
            <a:ext cx="744433" cy="369332"/>
            <a:chOff x="7769537" y="2083469"/>
            <a:chExt cx="744433" cy="369332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68B935A7-8ED5-453F-AADB-E67C77892A20}"/>
                </a:ext>
              </a:extLst>
            </p:cNvPr>
            <p:cNvGrpSpPr/>
            <p:nvPr/>
          </p:nvGrpSpPr>
          <p:grpSpPr>
            <a:xfrm>
              <a:off x="7769537" y="2142170"/>
              <a:ext cx="260034" cy="261454"/>
              <a:chOff x="3455340" y="3227885"/>
              <a:chExt cx="2095132" cy="2106576"/>
            </a:xfrm>
          </p:grpSpPr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0206DAC5-4408-470A-BCCD-103E474B3E99}"/>
                  </a:ext>
                </a:extLst>
              </p:cNvPr>
              <p:cNvSpPr/>
              <p:nvPr/>
            </p:nvSpPr>
            <p:spPr>
              <a:xfrm rot="20718475" flipH="1" flipV="1">
                <a:off x="3455340" y="3484920"/>
                <a:ext cx="613042" cy="1334694"/>
              </a:xfrm>
              <a:prstGeom prst="rect">
                <a:avLst/>
              </a:prstGeom>
              <a:solidFill>
                <a:srgbClr val="F04F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479DA208-7EDA-40ED-8448-3285B0869A72}"/>
                  </a:ext>
                </a:extLst>
              </p:cNvPr>
              <p:cNvSpPr/>
              <p:nvPr/>
            </p:nvSpPr>
            <p:spPr>
              <a:xfrm rot="20718475" flipH="1" flipV="1">
                <a:off x="4937430" y="3747811"/>
                <a:ext cx="613042" cy="1334694"/>
              </a:xfrm>
              <a:prstGeom prst="rect">
                <a:avLst/>
              </a:prstGeom>
              <a:solidFill>
                <a:srgbClr val="2DA0B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E46A2228-FD71-4765-A416-C37DA8A1B4E1}"/>
                  </a:ext>
                </a:extLst>
              </p:cNvPr>
              <p:cNvSpPr/>
              <p:nvPr/>
            </p:nvSpPr>
            <p:spPr>
              <a:xfrm rot="15289480" flipH="1" flipV="1">
                <a:off x="4327415" y="2867059"/>
                <a:ext cx="613042" cy="1334694"/>
              </a:xfrm>
              <a:prstGeom prst="rect">
                <a:avLst/>
              </a:prstGeom>
              <a:solidFill>
                <a:srgbClr val="F7A0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96336F1A-8E3D-420C-BB10-8670F5D5E7BE}"/>
                  </a:ext>
                </a:extLst>
              </p:cNvPr>
              <p:cNvSpPr/>
              <p:nvPr/>
            </p:nvSpPr>
            <p:spPr>
              <a:xfrm rot="15289480" flipH="1" flipV="1">
                <a:off x="4063255" y="4360593"/>
                <a:ext cx="613042" cy="1334694"/>
              </a:xfrm>
              <a:prstGeom prst="rect">
                <a:avLst/>
              </a:prstGeom>
              <a:solidFill>
                <a:srgbClr val="345B9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CCAA566-164F-41FA-AB20-1985933BFFFF}"/>
                </a:ext>
              </a:extLst>
            </p:cNvPr>
            <p:cNvSpPr txBox="1"/>
            <p:nvPr/>
          </p:nvSpPr>
          <p:spPr>
            <a:xfrm>
              <a:off x="7991070" y="2083469"/>
              <a:ext cx="5229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H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anbat</a:t>
              </a:r>
            </a:p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ational</a:t>
              </a:r>
            </a:p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U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niversity</a:t>
              </a:r>
              <a:endParaRPr lang="ko-KR" altLang="en-US" sz="600">
                <a:solidFill>
                  <a:srgbClr val="9B9EA3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ED62A255-3D1F-4BDC-9416-C52A54E1889A}"/>
              </a:ext>
            </a:extLst>
          </p:cNvPr>
          <p:cNvSpPr txBox="1"/>
          <p:nvPr/>
        </p:nvSpPr>
        <p:spPr>
          <a:xfrm>
            <a:off x="556783" y="192197"/>
            <a:ext cx="1800493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학습 서버 구축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69320A0-412F-4054-8304-B54B4EBC935B}"/>
              </a:ext>
            </a:extLst>
          </p:cNvPr>
          <p:cNvSpPr txBox="1"/>
          <p:nvPr/>
        </p:nvSpPr>
        <p:spPr>
          <a:xfrm>
            <a:off x="8427815" y="6419461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-8-</a:t>
            </a:r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1087759-CA3D-2E41-AA72-5D5CC11271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3362" y="2161184"/>
            <a:ext cx="5577274" cy="425827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4FB1CA2-C961-A849-B385-6AFE5A091E62}"/>
              </a:ext>
            </a:extLst>
          </p:cNvPr>
          <p:cNvSpPr txBox="1"/>
          <p:nvPr/>
        </p:nvSpPr>
        <p:spPr>
          <a:xfrm>
            <a:off x="556783" y="1071852"/>
            <a:ext cx="7844311" cy="878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rgbClr val="33528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가상 서버를 조금 더 조사를 해보고 사용자를 한 명으로 하고 서버를 구축할지 그 이상으로 구축할지 고민이 필요하다</a:t>
            </a:r>
            <a:r>
              <a:rPr lang="en-US" altLang="ko-KR" b="1" dirty="0">
                <a:solidFill>
                  <a:srgbClr val="33528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02784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33A2B7FD-7F27-41B4-BC18-F98099F7DB83}"/>
              </a:ext>
            </a:extLst>
          </p:cNvPr>
          <p:cNvSpPr/>
          <p:nvPr/>
        </p:nvSpPr>
        <p:spPr>
          <a:xfrm>
            <a:off x="117095" y="104329"/>
            <a:ext cx="482600" cy="482600"/>
          </a:xfrm>
          <a:prstGeom prst="ellipse">
            <a:avLst/>
          </a:prstGeom>
          <a:solidFill>
            <a:srgbClr val="4E52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CF6631-5187-44F0-81BB-416FDB3395AB}"/>
              </a:ext>
            </a:extLst>
          </p:cNvPr>
          <p:cNvSpPr txBox="1"/>
          <p:nvPr/>
        </p:nvSpPr>
        <p:spPr>
          <a:xfrm>
            <a:off x="193295" y="210275"/>
            <a:ext cx="460382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05</a:t>
            </a:r>
            <a:endParaRPr lang="ko-KR" altLang="en-US" sz="2000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3C17440-F3DA-4E7F-A353-2BC9759D9303}"/>
              </a:ext>
            </a:extLst>
          </p:cNvPr>
          <p:cNvCxnSpPr>
            <a:cxnSpLocks/>
          </p:cNvCxnSpPr>
          <p:nvPr/>
        </p:nvCxnSpPr>
        <p:spPr>
          <a:xfrm>
            <a:off x="116353" y="605007"/>
            <a:ext cx="8911293" cy="0"/>
          </a:xfrm>
          <a:prstGeom prst="line">
            <a:avLst/>
          </a:prstGeom>
          <a:ln>
            <a:solidFill>
              <a:srgbClr val="9B9EA3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1080F4E4-716C-4229-946A-5A18CE2E29EB}"/>
              </a:ext>
            </a:extLst>
          </p:cNvPr>
          <p:cNvGrpSpPr/>
          <p:nvPr/>
        </p:nvGrpSpPr>
        <p:grpSpPr>
          <a:xfrm>
            <a:off x="8331965" y="65984"/>
            <a:ext cx="744433" cy="369332"/>
            <a:chOff x="7769537" y="2083469"/>
            <a:chExt cx="744433" cy="369332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68B935A7-8ED5-453F-AADB-E67C77892A20}"/>
                </a:ext>
              </a:extLst>
            </p:cNvPr>
            <p:cNvGrpSpPr/>
            <p:nvPr/>
          </p:nvGrpSpPr>
          <p:grpSpPr>
            <a:xfrm>
              <a:off x="7769537" y="2142170"/>
              <a:ext cx="260034" cy="261454"/>
              <a:chOff x="3455340" y="3227885"/>
              <a:chExt cx="2095132" cy="2106576"/>
            </a:xfrm>
          </p:grpSpPr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0206DAC5-4408-470A-BCCD-103E474B3E99}"/>
                  </a:ext>
                </a:extLst>
              </p:cNvPr>
              <p:cNvSpPr/>
              <p:nvPr/>
            </p:nvSpPr>
            <p:spPr>
              <a:xfrm rot="20718475" flipH="1" flipV="1">
                <a:off x="3455340" y="3484920"/>
                <a:ext cx="613042" cy="1334694"/>
              </a:xfrm>
              <a:prstGeom prst="rect">
                <a:avLst/>
              </a:prstGeom>
              <a:solidFill>
                <a:srgbClr val="F04F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479DA208-7EDA-40ED-8448-3285B0869A72}"/>
                  </a:ext>
                </a:extLst>
              </p:cNvPr>
              <p:cNvSpPr/>
              <p:nvPr/>
            </p:nvSpPr>
            <p:spPr>
              <a:xfrm rot="20718475" flipH="1" flipV="1">
                <a:off x="4937430" y="3747811"/>
                <a:ext cx="613042" cy="1334694"/>
              </a:xfrm>
              <a:prstGeom prst="rect">
                <a:avLst/>
              </a:prstGeom>
              <a:solidFill>
                <a:srgbClr val="2DA0B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E46A2228-FD71-4765-A416-C37DA8A1B4E1}"/>
                  </a:ext>
                </a:extLst>
              </p:cNvPr>
              <p:cNvSpPr/>
              <p:nvPr/>
            </p:nvSpPr>
            <p:spPr>
              <a:xfrm rot="15289480" flipH="1" flipV="1">
                <a:off x="4327415" y="2867059"/>
                <a:ext cx="613042" cy="1334694"/>
              </a:xfrm>
              <a:prstGeom prst="rect">
                <a:avLst/>
              </a:prstGeom>
              <a:solidFill>
                <a:srgbClr val="F7A0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96336F1A-8E3D-420C-BB10-8670F5D5E7BE}"/>
                  </a:ext>
                </a:extLst>
              </p:cNvPr>
              <p:cNvSpPr/>
              <p:nvPr/>
            </p:nvSpPr>
            <p:spPr>
              <a:xfrm rot="15289480" flipH="1" flipV="1">
                <a:off x="4063255" y="4360593"/>
                <a:ext cx="613042" cy="1334694"/>
              </a:xfrm>
              <a:prstGeom prst="rect">
                <a:avLst/>
              </a:prstGeom>
              <a:solidFill>
                <a:srgbClr val="345B9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CCAA566-164F-41FA-AB20-1985933BFFFF}"/>
                </a:ext>
              </a:extLst>
            </p:cNvPr>
            <p:cNvSpPr txBox="1"/>
            <p:nvPr/>
          </p:nvSpPr>
          <p:spPr>
            <a:xfrm>
              <a:off x="7991070" y="2083469"/>
              <a:ext cx="5229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H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anbat</a:t>
              </a:r>
            </a:p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ational</a:t>
              </a:r>
            </a:p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U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niversity</a:t>
              </a:r>
              <a:endParaRPr lang="ko-KR" altLang="en-US" sz="600">
                <a:solidFill>
                  <a:srgbClr val="9B9EA3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ED62A255-3D1F-4BDC-9416-C52A54E1889A}"/>
              </a:ext>
            </a:extLst>
          </p:cNvPr>
          <p:cNvSpPr txBox="1"/>
          <p:nvPr/>
        </p:nvSpPr>
        <p:spPr>
          <a:xfrm>
            <a:off x="556783" y="192197"/>
            <a:ext cx="2685351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학습 방법 및 모델 구성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69320A0-412F-4054-8304-B54B4EBC935B}"/>
              </a:ext>
            </a:extLst>
          </p:cNvPr>
          <p:cNvSpPr txBox="1"/>
          <p:nvPr/>
        </p:nvSpPr>
        <p:spPr>
          <a:xfrm>
            <a:off x="8427815" y="6419461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-8-</a:t>
            </a:r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6EC2F84-9853-164C-A0F1-EA460E4E9A01}"/>
              </a:ext>
            </a:extLst>
          </p:cNvPr>
          <p:cNvSpPr txBox="1"/>
          <p:nvPr/>
        </p:nvSpPr>
        <p:spPr>
          <a:xfrm>
            <a:off x="358395" y="1159040"/>
            <a:ext cx="7844311" cy="1293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rgbClr val="33528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이 프로젝트의 핵심 중에 하나는 어떠한 학습 방법과 어떠한 모델을 구성할지 인데</a:t>
            </a:r>
            <a:r>
              <a:rPr lang="en-US" altLang="ko-KR" b="1" dirty="0">
                <a:solidFill>
                  <a:srgbClr val="33528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,</a:t>
            </a:r>
            <a:r>
              <a:rPr lang="ko-KR" altLang="en-US" b="1" dirty="0">
                <a:solidFill>
                  <a:srgbClr val="33528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 머신 러닝과 </a:t>
            </a:r>
            <a:r>
              <a:rPr lang="ko-KR" altLang="en-US" b="1" dirty="0" err="1">
                <a:solidFill>
                  <a:srgbClr val="33528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딥러닝을</a:t>
            </a:r>
            <a:r>
              <a:rPr lang="ko-KR" altLang="en-US" b="1" dirty="0">
                <a:solidFill>
                  <a:srgbClr val="33528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 학습한 다음에 구상을 해야할 것 같다</a:t>
            </a:r>
            <a:r>
              <a:rPr lang="en-US" altLang="ko-KR" b="1" dirty="0">
                <a:solidFill>
                  <a:srgbClr val="33528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69777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33A2B7FD-7F27-41B4-BC18-F98099F7DB83}"/>
              </a:ext>
            </a:extLst>
          </p:cNvPr>
          <p:cNvSpPr/>
          <p:nvPr/>
        </p:nvSpPr>
        <p:spPr>
          <a:xfrm>
            <a:off x="117095" y="104329"/>
            <a:ext cx="482600" cy="482600"/>
          </a:xfrm>
          <a:prstGeom prst="ellipse">
            <a:avLst/>
          </a:prstGeom>
          <a:solidFill>
            <a:srgbClr val="4E52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CF6631-5187-44F0-81BB-416FDB3395AB}"/>
              </a:ext>
            </a:extLst>
          </p:cNvPr>
          <p:cNvSpPr txBox="1"/>
          <p:nvPr/>
        </p:nvSpPr>
        <p:spPr>
          <a:xfrm>
            <a:off x="193295" y="210275"/>
            <a:ext cx="460382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06</a:t>
            </a:r>
            <a:endParaRPr lang="ko-KR" altLang="en-US" sz="2000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3C17440-F3DA-4E7F-A353-2BC9759D9303}"/>
              </a:ext>
            </a:extLst>
          </p:cNvPr>
          <p:cNvCxnSpPr>
            <a:cxnSpLocks/>
          </p:cNvCxnSpPr>
          <p:nvPr/>
        </p:nvCxnSpPr>
        <p:spPr>
          <a:xfrm>
            <a:off x="116353" y="605007"/>
            <a:ext cx="8911293" cy="0"/>
          </a:xfrm>
          <a:prstGeom prst="line">
            <a:avLst/>
          </a:prstGeom>
          <a:ln>
            <a:solidFill>
              <a:srgbClr val="9B9EA3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1080F4E4-716C-4229-946A-5A18CE2E29EB}"/>
              </a:ext>
            </a:extLst>
          </p:cNvPr>
          <p:cNvGrpSpPr/>
          <p:nvPr/>
        </p:nvGrpSpPr>
        <p:grpSpPr>
          <a:xfrm>
            <a:off x="8331965" y="65984"/>
            <a:ext cx="744433" cy="369332"/>
            <a:chOff x="7769537" y="2083469"/>
            <a:chExt cx="744433" cy="369332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68B935A7-8ED5-453F-AADB-E67C77892A20}"/>
                </a:ext>
              </a:extLst>
            </p:cNvPr>
            <p:cNvGrpSpPr/>
            <p:nvPr/>
          </p:nvGrpSpPr>
          <p:grpSpPr>
            <a:xfrm>
              <a:off x="7769537" y="2142170"/>
              <a:ext cx="260034" cy="261454"/>
              <a:chOff x="3455340" y="3227885"/>
              <a:chExt cx="2095132" cy="2106576"/>
            </a:xfrm>
          </p:grpSpPr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0206DAC5-4408-470A-BCCD-103E474B3E99}"/>
                  </a:ext>
                </a:extLst>
              </p:cNvPr>
              <p:cNvSpPr/>
              <p:nvPr/>
            </p:nvSpPr>
            <p:spPr>
              <a:xfrm rot="20718475" flipH="1" flipV="1">
                <a:off x="3455340" y="3484920"/>
                <a:ext cx="613042" cy="1334694"/>
              </a:xfrm>
              <a:prstGeom prst="rect">
                <a:avLst/>
              </a:prstGeom>
              <a:solidFill>
                <a:srgbClr val="F04F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479DA208-7EDA-40ED-8448-3285B0869A72}"/>
                  </a:ext>
                </a:extLst>
              </p:cNvPr>
              <p:cNvSpPr/>
              <p:nvPr/>
            </p:nvSpPr>
            <p:spPr>
              <a:xfrm rot="20718475" flipH="1" flipV="1">
                <a:off x="4937430" y="3747811"/>
                <a:ext cx="613042" cy="1334694"/>
              </a:xfrm>
              <a:prstGeom prst="rect">
                <a:avLst/>
              </a:prstGeom>
              <a:solidFill>
                <a:srgbClr val="2DA0B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E46A2228-FD71-4765-A416-C37DA8A1B4E1}"/>
                  </a:ext>
                </a:extLst>
              </p:cNvPr>
              <p:cNvSpPr/>
              <p:nvPr/>
            </p:nvSpPr>
            <p:spPr>
              <a:xfrm rot="15289480" flipH="1" flipV="1">
                <a:off x="4327415" y="2867059"/>
                <a:ext cx="613042" cy="1334694"/>
              </a:xfrm>
              <a:prstGeom prst="rect">
                <a:avLst/>
              </a:prstGeom>
              <a:solidFill>
                <a:srgbClr val="F7A0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96336F1A-8E3D-420C-BB10-8670F5D5E7BE}"/>
                  </a:ext>
                </a:extLst>
              </p:cNvPr>
              <p:cNvSpPr/>
              <p:nvPr/>
            </p:nvSpPr>
            <p:spPr>
              <a:xfrm rot="15289480" flipH="1" flipV="1">
                <a:off x="4063255" y="4360593"/>
                <a:ext cx="613042" cy="1334694"/>
              </a:xfrm>
              <a:prstGeom prst="rect">
                <a:avLst/>
              </a:prstGeom>
              <a:solidFill>
                <a:srgbClr val="345B9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CCAA566-164F-41FA-AB20-1985933BFFFF}"/>
                </a:ext>
              </a:extLst>
            </p:cNvPr>
            <p:cNvSpPr txBox="1"/>
            <p:nvPr/>
          </p:nvSpPr>
          <p:spPr>
            <a:xfrm>
              <a:off x="7991070" y="2083469"/>
              <a:ext cx="5229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H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anbat</a:t>
              </a:r>
            </a:p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ational</a:t>
              </a:r>
            </a:p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U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niversity</a:t>
              </a:r>
              <a:endParaRPr lang="ko-KR" altLang="en-US" sz="600">
                <a:solidFill>
                  <a:srgbClr val="9B9EA3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ED62A255-3D1F-4BDC-9416-C52A54E1889A}"/>
              </a:ext>
            </a:extLst>
          </p:cNvPr>
          <p:cNvSpPr txBox="1"/>
          <p:nvPr/>
        </p:nvSpPr>
        <p:spPr>
          <a:xfrm>
            <a:off x="556783" y="192197"/>
            <a:ext cx="915635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마무리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69320A0-412F-4054-8304-B54B4EBC935B}"/>
              </a:ext>
            </a:extLst>
          </p:cNvPr>
          <p:cNvSpPr txBox="1"/>
          <p:nvPr/>
        </p:nvSpPr>
        <p:spPr>
          <a:xfrm>
            <a:off x="8427815" y="6419461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-8-</a:t>
            </a:r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9C6AC36C-4AB3-014D-A6A9-27417FB975DC}"/>
              </a:ext>
            </a:extLst>
          </p:cNvPr>
          <p:cNvGrpSpPr/>
          <p:nvPr/>
        </p:nvGrpSpPr>
        <p:grpSpPr>
          <a:xfrm>
            <a:off x="3545199" y="2149213"/>
            <a:ext cx="2053599" cy="2559573"/>
            <a:chOff x="6601950" y="2933453"/>
            <a:chExt cx="2053599" cy="2559573"/>
          </a:xfrm>
        </p:grpSpPr>
        <p:pic>
          <p:nvPicPr>
            <p:cNvPr id="18" name="그림 17" descr="시계이(가) 표시된 사진&#10;&#10;자동 생성된 설명">
              <a:extLst>
                <a:ext uri="{FF2B5EF4-FFF2-40B4-BE49-F238E27FC236}">
                  <a16:creationId xmlns:a16="http://schemas.microsoft.com/office/drawing/2014/main" id="{4A0E87AD-62FF-4B45-AD03-0A5E6DB16C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10524" y="2933453"/>
              <a:ext cx="2014438" cy="1899737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2975341-C802-0C41-BF64-FF72626E4AD8}"/>
                </a:ext>
              </a:extLst>
            </p:cNvPr>
            <p:cNvSpPr txBox="1"/>
            <p:nvPr/>
          </p:nvSpPr>
          <p:spPr>
            <a:xfrm>
              <a:off x="6601950" y="4903954"/>
              <a:ext cx="2053599" cy="5890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2400" b="1" i="1" dirty="0">
                  <a:solidFill>
                    <a:srgbClr val="33528E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배달의민족 한나" panose="02020603020101020101" pitchFamily="18" charset="-127"/>
                  <a:ea typeface="배달의민족 한나" panose="02020603020101020101" pitchFamily="18" charset="-127"/>
                </a:rPr>
                <a:t>Model Factory</a:t>
              </a: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8E468916-679D-4C41-A267-632E1ACD0053}"/>
              </a:ext>
            </a:extLst>
          </p:cNvPr>
          <p:cNvSpPr/>
          <p:nvPr/>
        </p:nvSpPr>
        <p:spPr>
          <a:xfrm>
            <a:off x="1770528" y="5408489"/>
            <a:ext cx="56029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ore-KR" dirty="0">
                <a:hlinkClick r:id="rId4"/>
              </a:rPr>
              <a:t>https://github.com/2020-capstone-project/model-factory</a:t>
            </a:r>
            <a:endParaRPr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570744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이등변 삼각형 11">
            <a:extLst>
              <a:ext uri="{FF2B5EF4-FFF2-40B4-BE49-F238E27FC236}">
                <a16:creationId xmlns:a16="http://schemas.microsoft.com/office/drawing/2014/main" id="{30213BCA-A252-40B6-9441-D83DA1752AA0}"/>
              </a:ext>
            </a:extLst>
          </p:cNvPr>
          <p:cNvSpPr/>
          <p:nvPr/>
        </p:nvSpPr>
        <p:spPr>
          <a:xfrm flipH="1">
            <a:off x="6077527" y="3788229"/>
            <a:ext cx="3066477" cy="3069771"/>
          </a:xfrm>
          <a:prstGeom prst="triangle">
            <a:avLst>
              <a:gd name="adj" fmla="val 0"/>
            </a:avLst>
          </a:prstGeom>
          <a:solidFill>
            <a:srgbClr val="3352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이등변 삼각형 12">
            <a:extLst>
              <a:ext uri="{FF2B5EF4-FFF2-40B4-BE49-F238E27FC236}">
                <a16:creationId xmlns:a16="http://schemas.microsoft.com/office/drawing/2014/main" id="{96C37DD5-9C14-4DEB-A4E0-D3DCAAE030E6}"/>
              </a:ext>
            </a:extLst>
          </p:cNvPr>
          <p:cNvSpPr/>
          <p:nvPr/>
        </p:nvSpPr>
        <p:spPr>
          <a:xfrm flipV="1">
            <a:off x="-1" y="0"/>
            <a:ext cx="3066474" cy="3069772"/>
          </a:xfrm>
          <a:prstGeom prst="triangle">
            <a:avLst>
              <a:gd name="adj" fmla="val 0"/>
            </a:avLst>
          </a:prstGeom>
          <a:solidFill>
            <a:srgbClr val="3352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4C6BCE-1FCE-4177-A645-2DE1583706A8}"/>
              </a:ext>
            </a:extLst>
          </p:cNvPr>
          <p:cNvSpPr txBox="1"/>
          <p:nvPr/>
        </p:nvSpPr>
        <p:spPr>
          <a:xfrm>
            <a:off x="1586250" y="2644170"/>
            <a:ext cx="597150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9600" b="1">
                <a:solidFill>
                  <a:srgbClr val="33528E"/>
                </a:solidFill>
                <a:latin typeface="Nanum Gothic ExtraBold" panose="020D0604000000000000" pitchFamily="34" charset="-127"/>
                <a:ea typeface="Nanum Gothic ExtraBold" panose="020D0604000000000000" pitchFamily="34" charset="-127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17861252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8A95E638-F7EF-254E-A2F1-A43DDA63F066}"/>
              </a:ext>
            </a:extLst>
          </p:cNvPr>
          <p:cNvGrpSpPr/>
          <p:nvPr/>
        </p:nvGrpSpPr>
        <p:grpSpPr>
          <a:xfrm>
            <a:off x="0" y="-48216"/>
            <a:ext cx="9147778" cy="6970224"/>
            <a:chOff x="8583" y="-40986"/>
            <a:chExt cx="9147778" cy="6917855"/>
          </a:xfrm>
        </p:grpSpPr>
        <p:pic>
          <p:nvPicPr>
            <p:cNvPr id="64" name="그림 63">
              <a:extLst>
                <a:ext uri="{FF2B5EF4-FFF2-40B4-BE49-F238E27FC236}">
                  <a16:creationId xmlns:a16="http://schemas.microsoft.com/office/drawing/2014/main" id="{32C6E463-624E-2D41-8576-3783ED878F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0246" t="-640" b="1"/>
            <a:stretch/>
          </p:blipFill>
          <p:spPr>
            <a:xfrm>
              <a:off x="8583" y="-40986"/>
              <a:ext cx="5463865" cy="6898986"/>
            </a:xfrm>
            <a:prstGeom prst="rect">
              <a:avLst/>
            </a:prstGeom>
          </p:spPr>
        </p:pic>
        <p:sp>
          <p:nvSpPr>
            <p:cNvPr id="4" name="평행 사변형[P] 3">
              <a:extLst>
                <a:ext uri="{FF2B5EF4-FFF2-40B4-BE49-F238E27FC236}">
                  <a16:creationId xmlns:a16="http://schemas.microsoft.com/office/drawing/2014/main" id="{D56D11F3-6AAA-2846-A012-B932B01DFCBE}"/>
                </a:ext>
              </a:extLst>
            </p:cNvPr>
            <p:cNvSpPr/>
            <p:nvPr/>
          </p:nvSpPr>
          <p:spPr>
            <a:xfrm>
              <a:off x="1751429" y="-19250"/>
              <a:ext cx="5734114" cy="6896119"/>
            </a:xfrm>
            <a:prstGeom prst="parallelogram">
              <a:avLst>
                <a:gd name="adj" fmla="val 48369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68" name="평행 사변형[P] 67">
              <a:extLst>
                <a:ext uri="{FF2B5EF4-FFF2-40B4-BE49-F238E27FC236}">
                  <a16:creationId xmlns:a16="http://schemas.microsoft.com/office/drawing/2014/main" id="{6A48B59C-3A05-AB4E-A54A-09E6B5EAADAE}"/>
                </a:ext>
              </a:extLst>
            </p:cNvPr>
            <p:cNvSpPr/>
            <p:nvPr/>
          </p:nvSpPr>
          <p:spPr>
            <a:xfrm>
              <a:off x="3422247" y="-36427"/>
              <a:ext cx="5734114" cy="6896119"/>
            </a:xfrm>
            <a:prstGeom prst="parallelogram">
              <a:avLst>
                <a:gd name="adj" fmla="val 48369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49" name="자유형: 도형 48">
            <a:extLst>
              <a:ext uri="{FF2B5EF4-FFF2-40B4-BE49-F238E27FC236}">
                <a16:creationId xmlns:a16="http://schemas.microsoft.com/office/drawing/2014/main" id="{3AC9E728-17C3-4598-854D-A94CE6E96E14}"/>
              </a:ext>
            </a:extLst>
          </p:cNvPr>
          <p:cNvSpPr/>
          <p:nvPr/>
        </p:nvSpPr>
        <p:spPr>
          <a:xfrm>
            <a:off x="2543072" y="488283"/>
            <a:ext cx="6609526" cy="1093776"/>
          </a:xfrm>
          <a:custGeom>
            <a:avLst/>
            <a:gdLst>
              <a:gd name="connsiteX0" fmla="*/ 546888 w 6609526"/>
              <a:gd name="connsiteY0" fmla="*/ 0 h 1093776"/>
              <a:gd name="connsiteX1" fmla="*/ 6609526 w 6609526"/>
              <a:gd name="connsiteY1" fmla="*/ 0 h 1093776"/>
              <a:gd name="connsiteX2" fmla="*/ 6609526 w 6609526"/>
              <a:gd name="connsiteY2" fmla="*/ 1093776 h 1093776"/>
              <a:gd name="connsiteX3" fmla="*/ 546888 w 6609526"/>
              <a:gd name="connsiteY3" fmla="*/ 1093776 h 1093776"/>
              <a:gd name="connsiteX4" fmla="*/ 0 w 6609526"/>
              <a:gd name="connsiteY4" fmla="*/ 546888 h 1093776"/>
              <a:gd name="connsiteX5" fmla="*/ 546888 w 6609526"/>
              <a:gd name="connsiteY5" fmla="*/ 0 h 1093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609526" h="1093776">
                <a:moveTo>
                  <a:pt x="546888" y="0"/>
                </a:moveTo>
                <a:lnTo>
                  <a:pt x="6609526" y="0"/>
                </a:lnTo>
                <a:lnTo>
                  <a:pt x="6609526" y="1093776"/>
                </a:lnTo>
                <a:lnTo>
                  <a:pt x="546888" y="1093776"/>
                </a:lnTo>
                <a:cubicBezTo>
                  <a:pt x="244850" y="1093776"/>
                  <a:pt x="0" y="848926"/>
                  <a:pt x="0" y="546888"/>
                </a:cubicBezTo>
                <a:cubicBezTo>
                  <a:pt x="0" y="244850"/>
                  <a:pt x="244850" y="0"/>
                  <a:pt x="546888" y="0"/>
                </a:cubicBezTo>
                <a:close/>
              </a:path>
            </a:pathLst>
          </a:custGeom>
          <a:solidFill>
            <a:srgbClr val="4E52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A720314-B6A9-4D30-95AE-62858D029DBC}"/>
              </a:ext>
            </a:extLst>
          </p:cNvPr>
          <p:cNvSpPr txBox="1"/>
          <p:nvPr/>
        </p:nvSpPr>
        <p:spPr>
          <a:xfrm>
            <a:off x="3431755" y="724482"/>
            <a:ext cx="2121093" cy="646331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anum Gothic ExtraBold" panose="020D0604000000000000" pitchFamily="34" charset="-127"/>
                <a:ea typeface="Nanum Gothic ExtraBold" panose="020D0604000000000000" pitchFamily="34" charset="-127"/>
              </a:rPr>
              <a:t>Contents</a:t>
            </a:r>
            <a:endParaRPr lang="ko-KR" altLang="en-US" sz="3600" b="1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Nanum Gothic ExtraBold" panose="020D0604000000000000" pitchFamily="34" charset="-127"/>
              <a:ea typeface="Nanum Gothic ExtraBold" panose="020D0604000000000000" pitchFamily="34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FA34E6CB-AF2D-2D40-8BF7-BF33BD733D6E}"/>
              </a:ext>
            </a:extLst>
          </p:cNvPr>
          <p:cNvGrpSpPr/>
          <p:nvPr/>
        </p:nvGrpSpPr>
        <p:grpSpPr>
          <a:xfrm>
            <a:off x="3388394" y="1905381"/>
            <a:ext cx="1333321" cy="533400"/>
            <a:chOff x="3279784" y="2105278"/>
            <a:chExt cx="1333321" cy="533400"/>
          </a:xfrm>
        </p:grpSpPr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41777C15-71D7-4120-84C0-70865F882342}"/>
                </a:ext>
              </a:extLst>
            </p:cNvPr>
            <p:cNvGrpSpPr/>
            <p:nvPr/>
          </p:nvGrpSpPr>
          <p:grpSpPr>
            <a:xfrm>
              <a:off x="3279784" y="2105278"/>
              <a:ext cx="533400" cy="533400"/>
              <a:chOff x="3324660" y="2260889"/>
              <a:chExt cx="533400" cy="533400"/>
            </a:xfrm>
          </p:grpSpPr>
          <p:sp>
            <p:nvSpPr>
              <p:cNvPr id="10" name="타원 9">
                <a:extLst>
                  <a:ext uri="{FF2B5EF4-FFF2-40B4-BE49-F238E27FC236}">
                    <a16:creationId xmlns:a16="http://schemas.microsoft.com/office/drawing/2014/main" id="{1B5E66C7-1C0B-4F73-9F07-3F68F6BE1078}"/>
                  </a:ext>
                </a:extLst>
              </p:cNvPr>
              <p:cNvSpPr/>
              <p:nvPr/>
            </p:nvSpPr>
            <p:spPr>
              <a:xfrm>
                <a:off x="3324660" y="2260889"/>
                <a:ext cx="533400" cy="533400"/>
              </a:xfrm>
              <a:prstGeom prst="ellipse">
                <a:avLst/>
              </a:prstGeom>
              <a:solidFill>
                <a:srgbClr val="33528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1BA57B3-CC18-4819-8D4F-BD4B605D82FE}"/>
                  </a:ext>
                </a:extLst>
              </p:cNvPr>
              <p:cNvSpPr txBox="1"/>
              <p:nvPr/>
            </p:nvSpPr>
            <p:spPr>
              <a:xfrm>
                <a:off x="3369246" y="2337129"/>
                <a:ext cx="4315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dirty="0">
                    <a:solidFill>
                      <a:schemeClr val="bg1"/>
                    </a:solidFill>
                    <a:latin typeface="나눔명조" panose="02020603020101020101" pitchFamily="18" charset="-127"/>
                    <a:ea typeface="나눔명조" panose="02020603020101020101" pitchFamily="18" charset="-127"/>
                  </a:rPr>
                  <a:t>01</a:t>
                </a:r>
                <a:endParaRPr lang="ko-KR" altLang="en-US" dirty="0">
                  <a:solidFill>
                    <a:schemeClr val="bg1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endParaRPr>
              </a:p>
            </p:txBody>
          </p:sp>
        </p:grpSp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B0CE59B7-83F2-4C32-8EA7-B5403DB56D35}"/>
                </a:ext>
              </a:extLst>
            </p:cNvPr>
            <p:cNvGrpSpPr/>
            <p:nvPr/>
          </p:nvGrpSpPr>
          <p:grpSpPr>
            <a:xfrm>
              <a:off x="3857770" y="2136680"/>
              <a:ext cx="755335" cy="470762"/>
              <a:chOff x="4033274" y="1900402"/>
              <a:chExt cx="755335" cy="470762"/>
            </a:xfrm>
          </p:grpSpPr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EB018220-A270-4846-BECD-D8D74E6BE12D}"/>
                  </a:ext>
                </a:extLst>
              </p:cNvPr>
              <p:cNvSpPr txBox="1"/>
              <p:nvPr/>
            </p:nvSpPr>
            <p:spPr>
              <a:xfrm>
                <a:off x="4033274" y="1900402"/>
                <a:ext cx="75533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6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구성도</a:t>
                </a:r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BF97F06D-8720-4A7C-B4D9-1C2382CF504D}"/>
                  </a:ext>
                </a:extLst>
              </p:cNvPr>
              <p:cNvSpPr txBox="1"/>
              <p:nvPr/>
            </p:nvSpPr>
            <p:spPr>
              <a:xfrm>
                <a:off x="4033274" y="2155720"/>
                <a:ext cx="675185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dirty="0">
                    <a:solidFill>
                      <a:srgbClr val="9B9EA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제작 구성도</a:t>
                </a:r>
              </a:p>
            </p:txBody>
          </p:sp>
        </p:grp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82EC6086-80AD-944D-AB91-5FE41003E583}"/>
              </a:ext>
            </a:extLst>
          </p:cNvPr>
          <p:cNvGrpSpPr/>
          <p:nvPr/>
        </p:nvGrpSpPr>
        <p:grpSpPr>
          <a:xfrm>
            <a:off x="2957429" y="2940604"/>
            <a:ext cx="2096025" cy="533400"/>
            <a:chOff x="2848819" y="3161897"/>
            <a:chExt cx="2096025" cy="533400"/>
          </a:xfrm>
        </p:grpSpPr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4AF67F3B-9532-4E76-891A-B463815852A8}"/>
                </a:ext>
              </a:extLst>
            </p:cNvPr>
            <p:cNvGrpSpPr/>
            <p:nvPr/>
          </p:nvGrpSpPr>
          <p:grpSpPr>
            <a:xfrm>
              <a:off x="2848819" y="3161897"/>
              <a:ext cx="533400" cy="533400"/>
              <a:chOff x="2715063" y="3732502"/>
              <a:chExt cx="533400" cy="533400"/>
            </a:xfrm>
          </p:grpSpPr>
          <p:sp>
            <p:nvSpPr>
              <p:cNvPr id="41" name="타원 40">
                <a:extLst>
                  <a:ext uri="{FF2B5EF4-FFF2-40B4-BE49-F238E27FC236}">
                    <a16:creationId xmlns:a16="http://schemas.microsoft.com/office/drawing/2014/main" id="{F9FF6E83-9283-4BD9-97D2-038E88F44FE5}"/>
                  </a:ext>
                </a:extLst>
              </p:cNvPr>
              <p:cNvSpPr/>
              <p:nvPr/>
            </p:nvSpPr>
            <p:spPr>
              <a:xfrm>
                <a:off x="2715063" y="3732502"/>
                <a:ext cx="533400" cy="533400"/>
              </a:xfrm>
              <a:prstGeom prst="ellipse">
                <a:avLst/>
              </a:prstGeom>
              <a:solidFill>
                <a:srgbClr val="33528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E0DFB331-C46A-4E8B-8929-F37137DA5A79}"/>
                  </a:ext>
                </a:extLst>
              </p:cNvPr>
              <p:cNvSpPr txBox="1"/>
              <p:nvPr/>
            </p:nvSpPr>
            <p:spPr>
              <a:xfrm>
                <a:off x="2772349" y="3812839"/>
                <a:ext cx="4315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dirty="0">
                    <a:solidFill>
                      <a:schemeClr val="bg1"/>
                    </a:solidFill>
                    <a:latin typeface="나눔명조" panose="02020603020101020101" pitchFamily="18" charset="-127"/>
                    <a:ea typeface="나눔명조" panose="02020603020101020101" pitchFamily="18" charset="-127"/>
                  </a:rPr>
                  <a:t>02</a:t>
                </a:r>
                <a:endParaRPr lang="ko-KR" altLang="en-US" dirty="0">
                  <a:solidFill>
                    <a:schemeClr val="bg1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endParaRPr>
              </a:p>
            </p:txBody>
          </p:sp>
        </p:grpSp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8EB14CBC-EB0B-4185-B781-558805D657BC}"/>
                </a:ext>
              </a:extLst>
            </p:cNvPr>
            <p:cNvGrpSpPr/>
            <p:nvPr/>
          </p:nvGrpSpPr>
          <p:grpSpPr>
            <a:xfrm>
              <a:off x="3402434" y="3173111"/>
              <a:ext cx="1542410" cy="470762"/>
              <a:chOff x="4033274" y="1900402"/>
              <a:chExt cx="1542410" cy="470762"/>
            </a:xfrm>
          </p:grpSpPr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4DD8DC53-74E4-47C7-B57F-E24A6BD4027E}"/>
                  </a:ext>
                </a:extLst>
              </p:cNvPr>
              <p:cNvSpPr txBox="1"/>
              <p:nvPr/>
            </p:nvSpPr>
            <p:spPr>
              <a:xfrm>
                <a:off x="4033274" y="1900402"/>
                <a:ext cx="132760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60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사용 시나리오</a:t>
                </a:r>
              </a:p>
            </p:txBody>
          </p: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15CDB21C-0E0F-4FCD-B92B-CF56DB8ABF55}"/>
                  </a:ext>
                </a:extLst>
              </p:cNvPr>
              <p:cNvSpPr txBox="1"/>
              <p:nvPr/>
            </p:nvSpPr>
            <p:spPr>
              <a:xfrm>
                <a:off x="4033274" y="2155720"/>
                <a:ext cx="1542410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>
                    <a:solidFill>
                      <a:srgbClr val="9B9EA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사용자가 사용했을 때의 시나리오</a:t>
                </a:r>
              </a:p>
            </p:txBody>
          </p:sp>
        </p:grpSp>
      </p:grp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EE888691-E8DF-4C26-8E04-80BF666CAFF1}"/>
              </a:ext>
            </a:extLst>
          </p:cNvPr>
          <p:cNvGrpSpPr/>
          <p:nvPr/>
        </p:nvGrpSpPr>
        <p:grpSpPr>
          <a:xfrm>
            <a:off x="8331965" y="65984"/>
            <a:ext cx="744433" cy="369332"/>
            <a:chOff x="7769537" y="2083469"/>
            <a:chExt cx="744433" cy="369332"/>
          </a:xfrm>
        </p:grpSpPr>
        <p:grpSp>
          <p:nvGrpSpPr>
            <p:cNvPr id="102" name="그룹 101">
              <a:extLst>
                <a:ext uri="{FF2B5EF4-FFF2-40B4-BE49-F238E27FC236}">
                  <a16:creationId xmlns:a16="http://schemas.microsoft.com/office/drawing/2014/main" id="{78499839-72FE-43E3-B7EB-800E49F1EDA2}"/>
                </a:ext>
              </a:extLst>
            </p:cNvPr>
            <p:cNvGrpSpPr/>
            <p:nvPr/>
          </p:nvGrpSpPr>
          <p:grpSpPr>
            <a:xfrm>
              <a:off x="7769537" y="2142170"/>
              <a:ext cx="260034" cy="261454"/>
              <a:chOff x="3455340" y="3227885"/>
              <a:chExt cx="2095132" cy="2106576"/>
            </a:xfrm>
          </p:grpSpPr>
          <p:sp>
            <p:nvSpPr>
              <p:cNvPr id="104" name="직사각형 103">
                <a:extLst>
                  <a:ext uri="{FF2B5EF4-FFF2-40B4-BE49-F238E27FC236}">
                    <a16:creationId xmlns:a16="http://schemas.microsoft.com/office/drawing/2014/main" id="{EA552D16-6963-4E54-8D2B-987B594F8BE1}"/>
                  </a:ext>
                </a:extLst>
              </p:cNvPr>
              <p:cNvSpPr/>
              <p:nvPr/>
            </p:nvSpPr>
            <p:spPr>
              <a:xfrm rot="20718475" flipH="1" flipV="1">
                <a:off x="3455340" y="3484920"/>
                <a:ext cx="613042" cy="1334694"/>
              </a:xfrm>
              <a:prstGeom prst="rect">
                <a:avLst/>
              </a:prstGeom>
              <a:solidFill>
                <a:srgbClr val="F04F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5" name="직사각형 104">
                <a:extLst>
                  <a:ext uri="{FF2B5EF4-FFF2-40B4-BE49-F238E27FC236}">
                    <a16:creationId xmlns:a16="http://schemas.microsoft.com/office/drawing/2014/main" id="{FB676FAF-B826-4B81-A1A2-0A54B5C5DA90}"/>
                  </a:ext>
                </a:extLst>
              </p:cNvPr>
              <p:cNvSpPr/>
              <p:nvPr/>
            </p:nvSpPr>
            <p:spPr>
              <a:xfrm rot="20718475" flipH="1" flipV="1">
                <a:off x="4937430" y="3747811"/>
                <a:ext cx="613042" cy="1334694"/>
              </a:xfrm>
              <a:prstGeom prst="rect">
                <a:avLst/>
              </a:prstGeom>
              <a:solidFill>
                <a:srgbClr val="2DA0B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6" name="직사각형 105">
                <a:extLst>
                  <a:ext uri="{FF2B5EF4-FFF2-40B4-BE49-F238E27FC236}">
                    <a16:creationId xmlns:a16="http://schemas.microsoft.com/office/drawing/2014/main" id="{3EB1284E-2DF2-4F23-94EC-995453022E60}"/>
                  </a:ext>
                </a:extLst>
              </p:cNvPr>
              <p:cNvSpPr/>
              <p:nvPr/>
            </p:nvSpPr>
            <p:spPr>
              <a:xfrm rot="15289480" flipH="1" flipV="1">
                <a:off x="4327415" y="2867059"/>
                <a:ext cx="613042" cy="1334694"/>
              </a:xfrm>
              <a:prstGeom prst="rect">
                <a:avLst/>
              </a:prstGeom>
              <a:solidFill>
                <a:srgbClr val="F7A0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107" name="직사각형 106">
                <a:extLst>
                  <a:ext uri="{FF2B5EF4-FFF2-40B4-BE49-F238E27FC236}">
                    <a16:creationId xmlns:a16="http://schemas.microsoft.com/office/drawing/2014/main" id="{59F25C2D-3DC0-4BA9-A65D-07496B355526}"/>
                  </a:ext>
                </a:extLst>
              </p:cNvPr>
              <p:cNvSpPr/>
              <p:nvPr/>
            </p:nvSpPr>
            <p:spPr>
              <a:xfrm rot="15289480" flipH="1" flipV="1">
                <a:off x="4063255" y="4360593"/>
                <a:ext cx="613042" cy="1334694"/>
              </a:xfrm>
              <a:prstGeom prst="rect">
                <a:avLst/>
              </a:prstGeom>
              <a:solidFill>
                <a:srgbClr val="345B9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</p:grp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22357398-1AE6-4B05-A787-5FBCA9139B37}"/>
                </a:ext>
              </a:extLst>
            </p:cNvPr>
            <p:cNvSpPr txBox="1"/>
            <p:nvPr/>
          </p:nvSpPr>
          <p:spPr>
            <a:xfrm>
              <a:off x="7991070" y="2083469"/>
              <a:ext cx="5229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H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anbat</a:t>
              </a:r>
            </a:p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ational</a:t>
              </a:r>
            </a:p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U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niversity</a:t>
              </a:r>
              <a:endParaRPr lang="ko-KR" altLang="en-US" sz="600">
                <a:solidFill>
                  <a:srgbClr val="9B9EA3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4371679E-CFBF-8D46-9D01-CA767FDBB4AE}"/>
              </a:ext>
            </a:extLst>
          </p:cNvPr>
          <p:cNvGrpSpPr/>
          <p:nvPr/>
        </p:nvGrpSpPr>
        <p:grpSpPr>
          <a:xfrm>
            <a:off x="2539688" y="3975827"/>
            <a:ext cx="1821911" cy="533400"/>
            <a:chOff x="2431078" y="4262945"/>
            <a:chExt cx="1821911" cy="533400"/>
          </a:xfrm>
        </p:grpSpPr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F8A3CB36-8E15-A048-80A9-40FE34C804D5}"/>
                </a:ext>
              </a:extLst>
            </p:cNvPr>
            <p:cNvGrpSpPr/>
            <p:nvPr/>
          </p:nvGrpSpPr>
          <p:grpSpPr>
            <a:xfrm>
              <a:off x="2431078" y="4262945"/>
              <a:ext cx="533400" cy="533400"/>
              <a:chOff x="2715063" y="3732502"/>
              <a:chExt cx="533400" cy="533400"/>
            </a:xfrm>
          </p:grpSpPr>
          <p:sp>
            <p:nvSpPr>
              <p:cNvPr id="34" name="타원 33">
                <a:extLst>
                  <a:ext uri="{FF2B5EF4-FFF2-40B4-BE49-F238E27FC236}">
                    <a16:creationId xmlns:a16="http://schemas.microsoft.com/office/drawing/2014/main" id="{03B6FC5F-D680-1943-ACD4-944121F34B53}"/>
                  </a:ext>
                </a:extLst>
              </p:cNvPr>
              <p:cNvSpPr/>
              <p:nvPr/>
            </p:nvSpPr>
            <p:spPr>
              <a:xfrm>
                <a:off x="2715063" y="3732502"/>
                <a:ext cx="533400" cy="533400"/>
              </a:xfrm>
              <a:prstGeom prst="ellipse">
                <a:avLst/>
              </a:prstGeom>
              <a:solidFill>
                <a:srgbClr val="33528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7C4C889-7E35-9C49-8536-B765CB30F8DF}"/>
                  </a:ext>
                </a:extLst>
              </p:cNvPr>
              <p:cNvSpPr txBox="1"/>
              <p:nvPr/>
            </p:nvSpPr>
            <p:spPr>
              <a:xfrm>
                <a:off x="2772349" y="3812839"/>
                <a:ext cx="4315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dirty="0">
                    <a:solidFill>
                      <a:schemeClr val="bg1"/>
                    </a:solidFill>
                    <a:latin typeface="나눔명조" panose="02020603020101020101" pitchFamily="18" charset="-127"/>
                    <a:ea typeface="나눔명조" panose="02020603020101020101" pitchFamily="18" charset="-127"/>
                  </a:rPr>
                  <a:t>03</a:t>
                </a:r>
                <a:endParaRPr lang="ko-KR" altLang="en-US" dirty="0">
                  <a:solidFill>
                    <a:schemeClr val="bg1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endParaRPr>
              </a:p>
            </p:txBody>
          </p:sp>
        </p:grp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22E29856-175C-514A-8D64-EA5219E2B359}"/>
                </a:ext>
              </a:extLst>
            </p:cNvPr>
            <p:cNvGrpSpPr/>
            <p:nvPr/>
          </p:nvGrpSpPr>
          <p:grpSpPr>
            <a:xfrm>
              <a:off x="2984693" y="4274159"/>
              <a:ext cx="1268296" cy="470762"/>
              <a:chOff x="4033274" y="1900402"/>
              <a:chExt cx="1268296" cy="470762"/>
            </a:xfrm>
          </p:grpSpPr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263E810-6B34-9B42-80E4-5DDC22B065F2}"/>
                  </a:ext>
                </a:extLst>
              </p:cNvPr>
              <p:cNvSpPr txBox="1"/>
              <p:nvPr/>
            </p:nvSpPr>
            <p:spPr>
              <a:xfrm>
                <a:off x="4033274" y="1900402"/>
                <a:ext cx="114486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6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학습 데이터</a:t>
                </a: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4E99F63-CAF5-304E-AB57-317C88C6E1B1}"/>
                  </a:ext>
                </a:extLst>
              </p:cNvPr>
              <p:cNvSpPr txBox="1"/>
              <p:nvPr/>
            </p:nvSpPr>
            <p:spPr>
              <a:xfrm>
                <a:off x="4033274" y="2155720"/>
                <a:ext cx="1268296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dirty="0">
                    <a:solidFill>
                      <a:srgbClr val="9B9EA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학습에 사용될 데이터 구성</a:t>
                </a:r>
              </a:p>
            </p:txBody>
          </p:sp>
        </p:grp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F6C7D29A-2A90-FA4F-AA77-A4D513B6A96E}"/>
              </a:ext>
            </a:extLst>
          </p:cNvPr>
          <p:cNvGrpSpPr/>
          <p:nvPr/>
        </p:nvGrpSpPr>
        <p:grpSpPr>
          <a:xfrm>
            <a:off x="2121947" y="5011050"/>
            <a:ext cx="1927709" cy="533400"/>
            <a:chOff x="2013337" y="5363993"/>
            <a:chExt cx="1927709" cy="533400"/>
          </a:xfrm>
        </p:grpSpPr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52893A2C-DAEB-E944-B5DC-E6380C777392}"/>
                </a:ext>
              </a:extLst>
            </p:cNvPr>
            <p:cNvGrpSpPr/>
            <p:nvPr/>
          </p:nvGrpSpPr>
          <p:grpSpPr>
            <a:xfrm>
              <a:off x="2013337" y="5363993"/>
              <a:ext cx="533400" cy="533400"/>
              <a:chOff x="2715063" y="3732502"/>
              <a:chExt cx="533400" cy="533400"/>
            </a:xfrm>
          </p:grpSpPr>
          <p:sp>
            <p:nvSpPr>
              <p:cNvPr id="40" name="타원 39">
                <a:extLst>
                  <a:ext uri="{FF2B5EF4-FFF2-40B4-BE49-F238E27FC236}">
                    <a16:creationId xmlns:a16="http://schemas.microsoft.com/office/drawing/2014/main" id="{8B31FBC4-D7BE-FE41-9044-67024B86320E}"/>
                  </a:ext>
                </a:extLst>
              </p:cNvPr>
              <p:cNvSpPr/>
              <p:nvPr/>
            </p:nvSpPr>
            <p:spPr>
              <a:xfrm>
                <a:off x="2715063" y="3732502"/>
                <a:ext cx="533400" cy="533400"/>
              </a:xfrm>
              <a:prstGeom prst="ellipse">
                <a:avLst/>
              </a:prstGeom>
              <a:solidFill>
                <a:srgbClr val="33528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4C48A0F-7398-3946-BDF3-E7758CA934E7}"/>
                  </a:ext>
                </a:extLst>
              </p:cNvPr>
              <p:cNvSpPr txBox="1"/>
              <p:nvPr/>
            </p:nvSpPr>
            <p:spPr>
              <a:xfrm>
                <a:off x="2772349" y="3812839"/>
                <a:ext cx="4315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dirty="0">
                    <a:solidFill>
                      <a:schemeClr val="bg1"/>
                    </a:solidFill>
                    <a:latin typeface="나눔명조" panose="02020603020101020101" pitchFamily="18" charset="-127"/>
                    <a:ea typeface="나눔명조" panose="02020603020101020101" pitchFamily="18" charset="-127"/>
                  </a:rPr>
                  <a:t>04</a:t>
                </a:r>
                <a:endParaRPr lang="ko-KR" altLang="en-US" dirty="0">
                  <a:solidFill>
                    <a:schemeClr val="bg1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endParaRPr>
              </a:p>
            </p:txBody>
          </p:sp>
        </p:grp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F7A187E2-34A5-EF41-92B8-45D50FC92B52}"/>
                </a:ext>
              </a:extLst>
            </p:cNvPr>
            <p:cNvGrpSpPr/>
            <p:nvPr/>
          </p:nvGrpSpPr>
          <p:grpSpPr>
            <a:xfrm>
              <a:off x="2566952" y="5375207"/>
              <a:ext cx="1374094" cy="470762"/>
              <a:chOff x="4033274" y="1900402"/>
              <a:chExt cx="1374094" cy="470762"/>
            </a:xfrm>
          </p:grpSpPr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6B9B0C0-9F6E-D843-AEE4-6668C777A145}"/>
                  </a:ext>
                </a:extLst>
              </p:cNvPr>
              <p:cNvSpPr txBox="1"/>
              <p:nvPr/>
            </p:nvSpPr>
            <p:spPr>
              <a:xfrm>
                <a:off x="4033274" y="1900402"/>
                <a:ext cx="137409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6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학습 서버 구축</a:t>
                </a: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499EDB81-D59F-F840-9869-E10AEE2E031B}"/>
                  </a:ext>
                </a:extLst>
              </p:cNvPr>
              <p:cNvSpPr txBox="1"/>
              <p:nvPr/>
            </p:nvSpPr>
            <p:spPr>
              <a:xfrm>
                <a:off x="4033274" y="2155720"/>
                <a:ext cx="1279517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dirty="0">
                    <a:solidFill>
                      <a:srgbClr val="9B9EA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모델에 학습시킬 서버 구축</a:t>
                </a:r>
              </a:p>
            </p:txBody>
          </p:sp>
        </p:grp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0A6E455B-6DBF-B143-BB6F-389106F0F8B5}"/>
              </a:ext>
            </a:extLst>
          </p:cNvPr>
          <p:cNvGrpSpPr/>
          <p:nvPr/>
        </p:nvGrpSpPr>
        <p:grpSpPr>
          <a:xfrm>
            <a:off x="1738026" y="6046273"/>
            <a:ext cx="2613794" cy="533400"/>
            <a:chOff x="2013337" y="5363993"/>
            <a:chExt cx="2613794" cy="533400"/>
          </a:xfrm>
        </p:grpSpPr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185B1F81-EB8A-6843-9D67-665EF02F60AB}"/>
                </a:ext>
              </a:extLst>
            </p:cNvPr>
            <p:cNvGrpSpPr/>
            <p:nvPr/>
          </p:nvGrpSpPr>
          <p:grpSpPr>
            <a:xfrm>
              <a:off x="2013337" y="5363993"/>
              <a:ext cx="533400" cy="533400"/>
              <a:chOff x="2715063" y="3732502"/>
              <a:chExt cx="533400" cy="533400"/>
            </a:xfrm>
          </p:grpSpPr>
          <p:sp>
            <p:nvSpPr>
              <p:cNvPr id="60" name="타원 59">
                <a:extLst>
                  <a:ext uri="{FF2B5EF4-FFF2-40B4-BE49-F238E27FC236}">
                    <a16:creationId xmlns:a16="http://schemas.microsoft.com/office/drawing/2014/main" id="{738A0069-157E-A041-AA6F-6510D4A48A27}"/>
                  </a:ext>
                </a:extLst>
              </p:cNvPr>
              <p:cNvSpPr/>
              <p:nvPr/>
            </p:nvSpPr>
            <p:spPr>
              <a:xfrm>
                <a:off x="2715063" y="3732502"/>
                <a:ext cx="533400" cy="533400"/>
              </a:xfrm>
              <a:prstGeom prst="ellipse">
                <a:avLst/>
              </a:prstGeom>
              <a:solidFill>
                <a:srgbClr val="33528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9613EAE5-6320-B544-8052-1F121D2F003A}"/>
                  </a:ext>
                </a:extLst>
              </p:cNvPr>
              <p:cNvSpPr txBox="1"/>
              <p:nvPr/>
            </p:nvSpPr>
            <p:spPr>
              <a:xfrm>
                <a:off x="2772349" y="3812839"/>
                <a:ext cx="4315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dirty="0">
                    <a:solidFill>
                      <a:schemeClr val="bg1"/>
                    </a:solidFill>
                    <a:latin typeface="나눔명조" panose="02020603020101020101" pitchFamily="18" charset="-127"/>
                    <a:ea typeface="나눔명조" panose="02020603020101020101" pitchFamily="18" charset="-127"/>
                  </a:rPr>
                  <a:t>05</a:t>
                </a:r>
                <a:endParaRPr lang="ko-KR" altLang="en-US" dirty="0">
                  <a:solidFill>
                    <a:schemeClr val="bg1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endParaRPr>
              </a:p>
            </p:txBody>
          </p:sp>
        </p:grpSp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89BF8F1C-7252-634B-9F44-C2798E90E02C}"/>
                </a:ext>
              </a:extLst>
            </p:cNvPr>
            <p:cNvGrpSpPr/>
            <p:nvPr/>
          </p:nvGrpSpPr>
          <p:grpSpPr>
            <a:xfrm>
              <a:off x="2566952" y="5375207"/>
              <a:ext cx="2060179" cy="470762"/>
              <a:chOff x="4033274" y="1900402"/>
              <a:chExt cx="2060179" cy="470762"/>
            </a:xfrm>
          </p:grpSpPr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2B5478C4-8366-0646-AFAB-A9976C56F817}"/>
                  </a:ext>
                </a:extLst>
              </p:cNvPr>
              <p:cNvSpPr txBox="1"/>
              <p:nvPr/>
            </p:nvSpPr>
            <p:spPr>
              <a:xfrm>
                <a:off x="4033274" y="1900402"/>
                <a:ext cx="206017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6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학습 방법 및 모델 구성</a:t>
                </a: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D876A11A-DEFA-DD49-BFE5-D35921BF33DD}"/>
                  </a:ext>
                </a:extLst>
              </p:cNvPr>
              <p:cNvSpPr txBox="1"/>
              <p:nvPr/>
            </p:nvSpPr>
            <p:spPr>
              <a:xfrm>
                <a:off x="4033274" y="2155720"/>
                <a:ext cx="184731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ko-KR" altLang="en-US" sz="800" dirty="0">
                  <a:solidFill>
                    <a:srgbClr val="9B9EA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165967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33A2B7FD-7F27-41B4-BC18-F98099F7DB83}"/>
              </a:ext>
            </a:extLst>
          </p:cNvPr>
          <p:cNvSpPr/>
          <p:nvPr/>
        </p:nvSpPr>
        <p:spPr>
          <a:xfrm>
            <a:off x="117095" y="104329"/>
            <a:ext cx="482600" cy="482600"/>
          </a:xfrm>
          <a:prstGeom prst="ellipse">
            <a:avLst/>
          </a:prstGeom>
          <a:solidFill>
            <a:srgbClr val="4E52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CF6631-5187-44F0-81BB-416FDB3395AB}"/>
              </a:ext>
            </a:extLst>
          </p:cNvPr>
          <p:cNvSpPr txBox="1"/>
          <p:nvPr/>
        </p:nvSpPr>
        <p:spPr>
          <a:xfrm>
            <a:off x="193295" y="210275"/>
            <a:ext cx="460382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01</a:t>
            </a:r>
            <a:endParaRPr lang="ko-KR" altLang="en-US" sz="200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3C17440-F3DA-4E7F-A353-2BC9759D9303}"/>
              </a:ext>
            </a:extLst>
          </p:cNvPr>
          <p:cNvCxnSpPr>
            <a:cxnSpLocks/>
          </p:cNvCxnSpPr>
          <p:nvPr/>
        </p:nvCxnSpPr>
        <p:spPr>
          <a:xfrm>
            <a:off x="116353" y="605007"/>
            <a:ext cx="8911293" cy="0"/>
          </a:xfrm>
          <a:prstGeom prst="line">
            <a:avLst/>
          </a:prstGeom>
          <a:ln>
            <a:solidFill>
              <a:srgbClr val="9B9EA3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1080F4E4-716C-4229-946A-5A18CE2E29EB}"/>
              </a:ext>
            </a:extLst>
          </p:cNvPr>
          <p:cNvGrpSpPr/>
          <p:nvPr/>
        </p:nvGrpSpPr>
        <p:grpSpPr>
          <a:xfrm>
            <a:off x="8331965" y="65984"/>
            <a:ext cx="744433" cy="369332"/>
            <a:chOff x="7769537" y="2083469"/>
            <a:chExt cx="744433" cy="369332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68B935A7-8ED5-453F-AADB-E67C77892A20}"/>
                </a:ext>
              </a:extLst>
            </p:cNvPr>
            <p:cNvGrpSpPr/>
            <p:nvPr/>
          </p:nvGrpSpPr>
          <p:grpSpPr>
            <a:xfrm>
              <a:off x="7769537" y="2142170"/>
              <a:ext cx="260034" cy="261454"/>
              <a:chOff x="3455340" y="3227885"/>
              <a:chExt cx="2095132" cy="2106576"/>
            </a:xfrm>
          </p:grpSpPr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0206DAC5-4408-470A-BCCD-103E474B3E99}"/>
                  </a:ext>
                </a:extLst>
              </p:cNvPr>
              <p:cNvSpPr/>
              <p:nvPr/>
            </p:nvSpPr>
            <p:spPr>
              <a:xfrm rot="20718475" flipH="1" flipV="1">
                <a:off x="3455340" y="3484920"/>
                <a:ext cx="613042" cy="1334694"/>
              </a:xfrm>
              <a:prstGeom prst="rect">
                <a:avLst/>
              </a:prstGeom>
              <a:solidFill>
                <a:srgbClr val="F04F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479DA208-7EDA-40ED-8448-3285B0869A72}"/>
                  </a:ext>
                </a:extLst>
              </p:cNvPr>
              <p:cNvSpPr/>
              <p:nvPr/>
            </p:nvSpPr>
            <p:spPr>
              <a:xfrm rot="20718475" flipH="1" flipV="1">
                <a:off x="4937430" y="3747811"/>
                <a:ext cx="613042" cy="1334694"/>
              </a:xfrm>
              <a:prstGeom prst="rect">
                <a:avLst/>
              </a:prstGeom>
              <a:solidFill>
                <a:srgbClr val="2DA0B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E46A2228-FD71-4765-A416-C37DA8A1B4E1}"/>
                  </a:ext>
                </a:extLst>
              </p:cNvPr>
              <p:cNvSpPr/>
              <p:nvPr/>
            </p:nvSpPr>
            <p:spPr>
              <a:xfrm rot="15289480" flipH="1" flipV="1">
                <a:off x="4327415" y="2867059"/>
                <a:ext cx="613042" cy="1334694"/>
              </a:xfrm>
              <a:prstGeom prst="rect">
                <a:avLst/>
              </a:prstGeom>
              <a:solidFill>
                <a:srgbClr val="F7A0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96336F1A-8E3D-420C-BB10-8670F5D5E7BE}"/>
                  </a:ext>
                </a:extLst>
              </p:cNvPr>
              <p:cNvSpPr/>
              <p:nvPr/>
            </p:nvSpPr>
            <p:spPr>
              <a:xfrm rot="15289480" flipH="1" flipV="1">
                <a:off x="4063255" y="4360593"/>
                <a:ext cx="613042" cy="1334694"/>
              </a:xfrm>
              <a:prstGeom prst="rect">
                <a:avLst/>
              </a:prstGeom>
              <a:solidFill>
                <a:srgbClr val="345B9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CCAA566-164F-41FA-AB20-1985933BFFFF}"/>
                </a:ext>
              </a:extLst>
            </p:cNvPr>
            <p:cNvSpPr txBox="1"/>
            <p:nvPr/>
          </p:nvSpPr>
          <p:spPr>
            <a:xfrm>
              <a:off x="7991070" y="2083469"/>
              <a:ext cx="5229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H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anbat</a:t>
              </a:r>
            </a:p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ational</a:t>
              </a:r>
            </a:p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U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niversity</a:t>
              </a:r>
              <a:endParaRPr lang="ko-KR" altLang="en-US" sz="600">
                <a:solidFill>
                  <a:srgbClr val="9B9EA3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ED62A255-3D1F-4BDC-9416-C52A54E1889A}"/>
              </a:ext>
            </a:extLst>
          </p:cNvPr>
          <p:cNvSpPr txBox="1"/>
          <p:nvPr/>
        </p:nvSpPr>
        <p:spPr>
          <a:xfrm>
            <a:off x="556783" y="192197"/>
            <a:ext cx="915635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ko-KR" altLang="en-US" sz="200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구성도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69320A0-412F-4054-8304-B54B4EBC935B}"/>
              </a:ext>
            </a:extLst>
          </p:cNvPr>
          <p:cNvSpPr txBox="1"/>
          <p:nvPr/>
        </p:nvSpPr>
        <p:spPr>
          <a:xfrm>
            <a:off x="8427815" y="6419461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-8-</a:t>
            </a:r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778C164-8E2B-B840-964F-92B4FA60D0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352" y="1662192"/>
            <a:ext cx="645414" cy="645414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11C9EECD-F9A4-8645-B8D9-4F0FCD0893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8" y="1655842"/>
            <a:ext cx="645414" cy="645414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2E26A9D4-B5B6-5E4B-91AA-DDF6FD209C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24" y="1655842"/>
            <a:ext cx="645414" cy="645414"/>
          </a:xfrm>
          <a:prstGeom prst="rect">
            <a:avLst/>
          </a:prstGeom>
        </p:spPr>
      </p:pic>
      <p:pic>
        <p:nvPicPr>
          <p:cNvPr id="9" name="그림 8" descr="창문이(가) 표시된 사진&#10;&#10;자동 생성된 설명">
            <a:extLst>
              <a:ext uri="{FF2B5EF4-FFF2-40B4-BE49-F238E27FC236}">
                <a16:creationId xmlns:a16="http://schemas.microsoft.com/office/drawing/2014/main" id="{3306EE8A-69CF-FB48-87B5-3F3708B6C0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964" y="3417130"/>
            <a:ext cx="878675" cy="87867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F2BBD62-16F9-6440-897C-9EF9021625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16425" y="1138888"/>
            <a:ext cx="1402504" cy="116951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A527EB5B-AA16-AC45-B6C7-6848FED7A9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49171" y="3261826"/>
            <a:ext cx="1270000" cy="11684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9C005D76-431A-8247-B3E0-9CC197FF37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24965" y="3417130"/>
            <a:ext cx="2385425" cy="98279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E60B9759-8E7E-D941-A5E7-3E87C4102B0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60354" y="3417130"/>
            <a:ext cx="1110306" cy="1110306"/>
          </a:xfrm>
          <a:prstGeom prst="rect">
            <a:avLst/>
          </a:prstGeom>
        </p:spPr>
      </p:pic>
      <p:cxnSp>
        <p:nvCxnSpPr>
          <p:cNvPr id="24" name="꺾인 연결선[E] 23">
            <a:extLst>
              <a:ext uri="{FF2B5EF4-FFF2-40B4-BE49-F238E27FC236}">
                <a16:creationId xmlns:a16="http://schemas.microsoft.com/office/drawing/2014/main" id="{985B9230-91C6-FF49-A7A9-CAF9261D32E1}"/>
              </a:ext>
            </a:extLst>
          </p:cNvPr>
          <p:cNvCxnSpPr>
            <a:cxnSpLocks/>
            <a:stCxn id="4" idx="2"/>
            <a:endCxn id="9" idx="0"/>
          </p:cNvCxnSpPr>
          <p:nvPr/>
        </p:nvCxnSpPr>
        <p:spPr>
          <a:xfrm rot="5400000">
            <a:off x="1283419" y="2457490"/>
            <a:ext cx="1109524" cy="809757"/>
          </a:xfrm>
          <a:prstGeom prst="bentConnector3">
            <a:avLst>
              <a:gd name="adj1" fmla="val 50000"/>
            </a:avLst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꺾인 연결선[E] 34">
            <a:extLst>
              <a:ext uri="{FF2B5EF4-FFF2-40B4-BE49-F238E27FC236}">
                <a16:creationId xmlns:a16="http://schemas.microsoft.com/office/drawing/2014/main" id="{F5131D99-EB46-0C42-81E4-F4BBBF3858C3}"/>
              </a:ext>
            </a:extLst>
          </p:cNvPr>
          <p:cNvCxnSpPr>
            <a:cxnSpLocks/>
            <a:stCxn id="18" idx="2"/>
            <a:endCxn id="9" idx="0"/>
          </p:cNvCxnSpPr>
          <p:nvPr/>
        </p:nvCxnSpPr>
        <p:spPr>
          <a:xfrm rot="5400000">
            <a:off x="876462" y="2858097"/>
            <a:ext cx="1115874" cy="2193"/>
          </a:xfrm>
          <a:prstGeom prst="bentConnector3">
            <a:avLst>
              <a:gd name="adj1" fmla="val 50000"/>
            </a:avLst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꺾인 연결선[E] 37">
            <a:extLst>
              <a:ext uri="{FF2B5EF4-FFF2-40B4-BE49-F238E27FC236}">
                <a16:creationId xmlns:a16="http://schemas.microsoft.com/office/drawing/2014/main" id="{8BB86E87-CC2F-7545-A50B-CE99EB4ABAD2}"/>
              </a:ext>
            </a:extLst>
          </p:cNvPr>
          <p:cNvCxnSpPr>
            <a:cxnSpLocks/>
            <a:stCxn id="19" idx="2"/>
            <a:endCxn id="9" idx="0"/>
          </p:cNvCxnSpPr>
          <p:nvPr/>
        </p:nvCxnSpPr>
        <p:spPr>
          <a:xfrm rot="16200000" flipH="1">
            <a:off x="472679" y="2456507"/>
            <a:ext cx="1115874" cy="805371"/>
          </a:xfrm>
          <a:prstGeom prst="bentConnector3">
            <a:avLst>
              <a:gd name="adj1" fmla="val 50000"/>
            </a:avLst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6" name="그룹 105">
            <a:extLst>
              <a:ext uri="{FF2B5EF4-FFF2-40B4-BE49-F238E27FC236}">
                <a16:creationId xmlns:a16="http://schemas.microsoft.com/office/drawing/2014/main" id="{F5AF2608-FDA7-8C46-BF53-2115DE0067F1}"/>
              </a:ext>
            </a:extLst>
          </p:cNvPr>
          <p:cNvGrpSpPr/>
          <p:nvPr/>
        </p:nvGrpSpPr>
        <p:grpSpPr>
          <a:xfrm>
            <a:off x="5050137" y="2439347"/>
            <a:ext cx="362692" cy="715892"/>
            <a:chOff x="5025334" y="1954318"/>
            <a:chExt cx="482743" cy="952852"/>
          </a:xfrm>
        </p:grpSpPr>
        <p:cxnSp>
          <p:nvCxnSpPr>
            <p:cNvPr id="56" name="꺾인 연결선[E] 55">
              <a:extLst>
                <a:ext uri="{FF2B5EF4-FFF2-40B4-BE49-F238E27FC236}">
                  <a16:creationId xmlns:a16="http://schemas.microsoft.com/office/drawing/2014/main" id="{5E446F42-566F-7541-AEA5-730928CF8D0C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4548909" y="2430743"/>
              <a:ext cx="952852" cy="2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꺾인 연결선[E] 56">
              <a:extLst>
                <a:ext uri="{FF2B5EF4-FFF2-40B4-BE49-F238E27FC236}">
                  <a16:creationId xmlns:a16="http://schemas.microsoft.com/office/drawing/2014/main" id="{C7560A66-2A86-C841-9726-B1BA70A5DB0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031650" y="2430743"/>
              <a:ext cx="952852" cy="2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7CF58C0E-6BAA-ED4B-8A55-612B2860E46D}"/>
              </a:ext>
            </a:extLst>
          </p:cNvPr>
          <p:cNvGrpSpPr/>
          <p:nvPr/>
        </p:nvGrpSpPr>
        <p:grpSpPr>
          <a:xfrm rot="16200000">
            <a:off x="2175402" y="3581070"/>
            <a:ext cx="282192" cy="540769"/>
            <a:chOff x="2576022" y="2399536"/>
            <a:chExt cx="282192" cy="540769"/>
          </a:xfrm>
        </p:grpSpPr>
        <p:cxnSp>
          <p:nvCxnSpPr>
            <p:cNvPr id="41" name="꺾인 연결선[E] 40">
              <a:extLst>
                <a:ext uri="{FF2B5EF4-FFF2-40B4-BE49-F238E27FC236}">
                  <a16:creationId xmlns:a16="http://schemas.microsoft.com/office/drawing/2014/main" id="{0E108428-30FA-6545-B1FE-233CBFCCE36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587830" y="2669920"/>
              <a:ext cx="540768" cy="1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꺾인 연결선[E] 59">
              <a:extLst>
                <a:ext uri="{FF2B5EF4-FFF2-40B4-BE49-F238E27FC236}">
                  <a16:creationId xmlns:a16="http://schemas.microsoft.com/office/drawing/2014/main" id="{A5DCC5EC-84F9-CA40-831D-59FD5A250A70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2305639" y="2669919"/>
              <a:ext cx="540768" cy="1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0" name="그룹 109">
            <a:extLst>
              <a:ext uri="{FF2B5EF4-FFF2-40B4-BE49-F238E27FC236}">
                <a16:creationId xmlns:a16="http://schemas.microsoft.com/office/drawing/2014/main" id="{66952A22-0AEC-E941-8A05-A2A4FC970C35}"/>
              </a:ext>
            </a:extLst>
          </p:cNvPr>
          <p:cNvGrpSpPr/>
          <p:nvPr/>
        </p:nvGrpSpPr>
        <p:grpSpPr>
          <a:xfrm rot="16200000">
            <a:off x="6480306" y="3315028"/>
            <a:ext cx="282192" cy="1053806"/>
            <a:chOff x="2576022" y="2399536"/>
            <a:chExt cx="282192" cy="540769"/>
          </a:xfrm>
        </p:grpSpPr>
        <p:cxnSp>
          <p:nvCxnSpPr>
            <p:cNvPr id="111" name="꺾인 연결선[E] 110">
              <a:extLst>
                <a:ext uri="{FF2B5EF4-FFF2-40B4-BE49-F238E27FC236}">
                  <a16:creationId xmlns:a16="http://schemas.microsoft.com/office/drawing/2014/main" id="{0F338050-1201-A54D-8DC1-D28C5FA1D61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587830" y="2669920"/>
              <a:ext cx="540768" cy="1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꺾인 연결선[E] 111">
              <a:extLst>
                <a:ext uri="{FF2B5EF4-FFF2-40B4-BE49-F238E27FC236}">
                  <a16:creationId xmlns:a16="http://schemas.microsoft.com/office/drawing/2014/main" id="{95F70144-01B0-9C44-AF01-28FACD3062D0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2305639" y="2669919"/>
              <a:ext cx="540768" cy="1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3CF857BB-17E5-A34F-84DD-4EBA8AFF321E}"/>
              </a:ext>
            </a:extLst>
          </p:cNvPr>
          <p:cNvGrpSpPr/>
          <p:nvPr/>
        </p:nvGrpSpPr>
        <p:grpSpPr>
          <a:xfrm rot="16200000">
            <a:off x="4030431" y="3560802"/>
            <a:ext cx="282192" cy="540769"/>
            <a:chOff x="2576022" y="2399536"/>
            <a:chExt cx="282192" cy="540769"/>
          </a:xfrm>
        </p:grpSpPr>
        <p:cxnSp>
          <p:nvCxnSpPr>
            <p:cNvPr id="59" name="꺾인 연결선[E] 58">
              <a:extLst>
                <a:ext uri="{FF2B5EF4-FFF2-40B4-BE49-F238E27FC236}">
                  <a16:creationId xmlns:a16="http://schemas.microsoft.com/office/drawing/2014/main" id="{FC8671AB-FB6C-F243-9C5E-4FEB4A2AF1F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587830" y="2669920"/>
              <a:ext cx="540768" cy="1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꺾인 연결선[E] 60">
              <a:extLst>
                <a:ext uri="{FF2B5EF4-FFF2-40B4-BE49-F238E27FC236}">
                  <a16:creationId xmlns:a16="http://schemas.microsoft.com/office/drawing/2014/main" id="{FCEE98C1-AF37-584B-8668-97286A48C57C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2305639" y="2669919"/>
              <a:ext cx="540768" cy="1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D69A8B81-30D0-1B44-B804-60B18C121D99}"/>
              </a:ext>
            </a:extLst>
          </p:cNvPr>
          <p:cNvSpPr txBox="1"/>
          <p:nvPr/>
        </p:nvSpPr>
        <p:spPr>
          <a:xfrm>
            <a:off x="1292163" y="4954265"/>
            <a:ext cx="39255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1)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화살표 마다 어떤 요청이나 반환인지 적기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7D86548A-E345-7148-BB40-EEC14A82F98D}"/>
              </a:ext>
            </a:extLst>
          </p:cNvPr>
          <p:cNvSpPr txBox="1"/>
          <p:nvPr/>
        </p:nvSpPr>
        <p:spPr>
          <a:xfrm>
            <a:off x="1280328" y="5392688"/>
            <a:ext cx="39255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2)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각 아이콘 마다 어떠한 역할인지 적기</a:t>
            </a:r>
          </a:p>
        </p:txBody>
      </p:sp>
    </p:spTree>
    <p:extLst>
      <p:ext uri="{BB962C8B-B14F-4D97-AF65-F5344CB8AC3E}">
        <p14:creationId xmlns:p14="http://schemas.microsoft.com/office/powerpoint/2010/main" val="569302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33A2B7FD-7F27-41B4-BC18-F98099F7DB83}"/>
              </a:ext>
            </a:extLst>
          </p:cNvPr>
          <p:cNvSpPr/>
          <p:nvPr/>
        </p:nvSpPr>
        <p:spPr>
          <a:xfrm>
            <a:off x="117095" y="104329"/>
            <a:ext cx="482600" cy="482600"/>
          </a:xfrm>
          <a:prstGeom prst="ellipse">
            <a:avLst/>
          </a:prstGeom>
          <a:solidFill>
            <a:srgbClr val="4E52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CF6631-5187-44F0-81BB-416FDB3395AB}"/>
              </a:ext>
            </a:extLst>
          </p:cNvPr>
          <p:cNvSpPr txBox="1"/>
          <p:nvPr/>
        </p:nvSpPr>
        <p:spPr>
          <a:xfrm>
            <a:off x="193295" y="210275"/>
            <a:ext cx="460382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02</a:t>
            </a:r>
            <a:endParaRPr lang="ko-KR" altLang="en-US" sz="200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3C17440-F3DA-4E7F-A353-2BC9759D9303}"/>
              </a:ext>
            </a:extLst>
          </p:cNvPr>
          <p:cNvCxnSpPr>
            <a:cxnSpLocks/>
          </p:cNvCxnSpPr>
          <p:nvPr/>
        </p:nvCxnSpPr>
        <p:spPr>
          <a:xfrm>
            <a:off x="116353" y="605007"/>
            <a:ext cx="8911293" cy="0"/>
          </a:xfrm>
          <a:prstGeom prst="line">
            <a:avLst/>
          </a:prstGeom>
          <a:ln>
            <a:solidFill>
              <a:srgbClr val="9B9EA3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1080F4E4-716C-4229-946A-5A18CE2E29EB}"/>
              </a:ext>
            </a:extLst>
          </p:cNvPr>
          <p:cNvGrpSpPr/>
          <p:nvPr/>
        </p:nvGrpSpPr>
        <p:grpSpPr>
          <a:xfrm>
            <a:off x="8331965" y="65984"/>
            <a:ext cx="744433" cy="369332"/>
            <a:chOff x="7769537" y="2083469"/>
            <a:chExt cx="744433" cy="369332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68B935A7-8ED5-453F-AADB-E67C77892A20}"/>
                </a:ext>
              </a:extLst>
            </p:cNvPr>
            <p:cNvGrpSpPr/>
            <p:nvPr/>
          </p:nvGrpSpPr>
          <p:grpSpPr>
            <a:xfrm>
              <a:off x="7769537" y="2142170"/>
              <a:ext cx="260034" cy="261454"/>
              <a:chOff x="3455340" y="3227885"/>
              <a:chExt cx="2095132" cy="2106576"/>
            </a:xfrm>
          </p:grpSpPr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0206DAC5-4408-470A-BCCD-103E474B3E99}"/>
                  </a:ext>
                </a:extLst>
              </p:cNvPr>
              <p:cNvSpPr/>
              <p:nvPr/>
            </p:nvSpPr>
            <p:spPr>
              <a:xfrm rot="20718475" flipH="1" flipV="1">
                <a:off x="3455340" y="3484920"/>
                <a:ext cx="613042" cy="1334694"/>
              </a:xfrm>
              <a:prstGeom prst="rect">
                <a:avLst/>
              </a:prstGeom>
              <a:solidFill>
                <a:srgbClr val="F04F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479DA208-7EDA-40ED-8448-3285B0869A72}"/>
                  </a:ext>
                </a:extLst>
              </p:cNvPr>
              <p:cNvSpPr/>
              <p:nvPr/>
            </p:nvSpPr>
            <p:spPr>
              <a:xfrm rot="20718475" flipH="1" flipV="1">
                <a:off x="4937430" y="3747811"/>
                <a:ext cx="613042" cy="1334694"/>
              </a:xfrm>
              <a:prstGeom prst="rect">
                <a:avLst/>
              </a:prstGeom>
              <a:solidFill>
                <a:srgbClr val="2DA0B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E46A2228-FD71-4765-A416-C37DA8A1B4E1}"/>
                  </a:ext>
                </a:extLst>
              </p:cNvPr>
              <p:cNvSpPr/>
              <p:nvPr/>
            </p:nvSpPr>
            <p:spPr>
              <a:xfrm rot="15289480" flipH="1" flipV="1">
                <a:off x="4327415" y="2867059"/>
                <a:ext cx="613042" cy="1334694"/>
              </a:xfrm>
              <a:prstGeom prst="rect">
                <a:avLst/>
              </a:prstGeom>
              <a:solidFill>
                <a:srgbClr val="F7A0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96336F1A-8E3D-420C-BB10-8670F5D5E7BE}"/>
                  </a:ext>
                </a:extLst>
              </p:cNvPr>
              <p:cNvSpPr/>
              <p:nvPr/>
            </p:nvSpPr>
            <p:spPr>
              <a:xfrm rot="15289480" flipH="1" flipV="1">
                <a:off x="4063255" y="4360593"/>
                <a:ext cx="613042" cy="1334694"/>
              </a:xfrm>
              <a:prstGeom prst="rect">
                <a:avLst/>
              </a:prstGeom>
              <a:solidFill>
                <a:srgbClr val="345B9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CCAA566-164F-41FA-AB20-1985933BFFFF}"/>
                </a:ext>
              </a:extLst>
            </p:cNvPr>
            <p:cNvSpPr txBox="1"/>
            <p:nvPr/>
          </p:nvSpPr>
          <p:spPr>
            <a:xfrm>
              <a:off x="7991070" y="2083469"/>
              <a:ext cx="5229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H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anbat</a:t>
              </a:r>
            </a:p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ational</a:t>
              </a:r>
            </a:p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U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niversity</a:t>
              </a:r>
              <a:endParaRPr lang="ko-KR" altLang="en-US" sz="600">
                <a:solidFill>
                  <a:srgbClr val="9B9EA3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ED62A255-3D1F-4BDC-9416-C52A54E1889A}"/>
              </a:ext>
            </a:extLst>
          </p:cNvPr>
          <p:cNvSpPr txBox="1"/>
          <p:nvPr/>
        </p:nvSpPr>
        <p:spPr>
          <a:xfrm>
            <a:off x="556783" y="192197"/>
            <a:ext cx="1723549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ko-KR" altLang="en-US" sz="200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사용 시나리오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69320A0-412F-4054-8304-B54B4EBC935B}"/>
              </a:ext>
            </a:extLst>
          </p:cNvPr>
          <p:cNvSpPr txBox="1"/>
          <p:nvPr/>
        </p:nvSpPr>
        <p:spPr>
          <a:xfrm>
            <a:off x="8427815" y="6419461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-8-</a:t>
            </a:r>
            <a:endParaRPr lang="ko-KR" altLang="en-US"/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3E447E26-DB46-B64E-BCEE-DD744BA38E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53" y="863350"/>
            <a:ext cx="6035040" cy="2849880"/>
          </a:xfrm>
          <a:prstGeom prst="rect">
            <a:avLst/>
          </a:prstGeom>
        </p:spPr>
      </p:pic>
      <p:pic>
        <p:nvPicPr>
          <p:cNvPr id="9" name="그림 8" descr="스크린샷이(가) 표시된 사진&#10;&#10;자동 생성된 설명">
            <a:extLst>
              <a:ext uri="{FF2B5EF4-FFF2-40B4-BE49-F238E27FC236}">
                <a16:creationId xmlns:a16="http://schemas.microsoft.com/office/drawing/2014/main" id="{DDCB2839-9652-F147-AD34-6BB7811096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53" y="2175231"/>
            <a:ext cx="6007100" cy="2821940"/>
          </a:xfrm>
          <a:prstGeom prst="rect">
            <a:avLst/>
          </a:prstGeom>
        </p:spPr>
      </p:pic>
      <p:pic>
        <p:nvPicPr>
          <p:cNvPr id="13" name="그림 12" descr="스크린샷이(가) 표시된 사진&#10;&#10;자동 생성된 설명">
            <a:extLst>
              <a:ext uri="{FF2B5EF4-FFF2-40B4-BE49-F238E27FC236}">
                <a16:creationId xmlns:a16="http://schemas.microsoft.com/office/drawing/2014/main" id="{BC362947-D7EF-C345-840F-475EF1F3D4A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53" y="3309149"/>
            <a:ext cx="6007100" cy="2807970"/>
          </a:xfrm>
          <a:prstGeom prst="rect">
            <a:avLst/>
          </a:prstGeom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CFD898BB-5CA9-9E41-847B-248EC2D40A37}"/>
              </a:ext>
            </a:extLst>
          </p:cNvPr>
          <p:cNvGrpSpPr/>
          <p:nvPr/>
        </p:nvGrpSpPr>
        <p:grpSpPr>
          <a:xfrm>
            <a:off x="6215663" y="2380670"/>
            <a:ext cx="2935419" cy="2096659"/>
            <a:chOff x="6136941" y="3168152"/>
            <a:chExt cx="2935419" cy="2096659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9CAC9C1-A184-0249-8FC8-EF8EE5E5B549}"/>
                </a:ext>
              </a:extLst>
            </p:cNvPr>
            <p:cNvSpPr txBox="1"/>
            <p:nvPr/>
          </p:nvSpPr>
          <p:spPr>
            <a:xfrm>
              <a:off x="6136941" y="3168152"/>
              <a:ext cx="29354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>
                  <a:latin typeface="+mj-ea"/>
                  <a:ea typeface="+mj-ea"/>
                </a:rPr>
                <a:t>자신이 원하는 학습 방법 선택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2DC2B56-4CBD-C444-9712-1B04914F5629}"/>
                </a:ext>
              </a:extLst>
            </p:cNvPr>
            <p:cNvSpPr txBox="1"/>
            <p:nvPr/>
          </p:nvSpPr>
          <p:spPr>
            <a:xfrm>
              <a:off x="6236604" y="3535107"/>
              <a:ext cx="1479892" cy="17297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28600" indent="-228600">
                <a:lnSpc>
                  <a:spcPct val="150000"/>
                </a:lnSpc>
                <a:buAutoNum type="arabicParenR"/>
              </a:pPr>
              <a:r>
                <a:rPr lang="ko-KR" altLang="en-US" sz="1200" dirty="0" err="1">
                  <a:solidFill>
                    <a:srgbClr val="9B9EA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지도학습</a:t>
              </a:r>
              <a:endParaRPr lang="en-US" altLang="ko-KR" sz="1200" dirty="0">
                <a:solidFill>
                  <a:srgbClr val="9B9EA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685800" lvl="1" indent="-228600">
                <a:lnSpc>
                  <a:spcPct val="150000"/>
                </a:lnSpc>
                <a:buAutoNum type="arabicParenR"/>
              </a:pPr>
              <a:r>
                <a:rPr lang="ko-KR" altLang="en-US" sz="1200" dirty="0">
                  <a:solidFill>
                    <a:srgbClr val="9B9EA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회귀</a:t>
              </a:r>
              <a:endParaRPr lang="en-US" altLang="ko-KR" sz="1200" dirty="0">
                <a:solidFill>
                  <a:srgbClr val="9B9EA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685800" lvl="1" indent="-228600">
                <a:lnSpc>
                  <a:spcPct val="150000"/>
                </a:lnSpc>
                <a:buAutoNum type="arabicParenR"/>
              </a:pPr>
              <a:r>
                <a:rPr lang="ko-KR" altLang="en-US" sz="1200" dirty="0">
                  <a:solidFill>
                    <a:srgbClr val="9B9EA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분류</a:t>
              </a:r>
              <a:endParaRPr lang="en-US" altLang="ko-KR" sz="1200" dirty="0">
                <a:solidFill>
                  <a:srgbClr val="9B9EA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228600" indent="-228600">
                <a:lnSpc>
                  <a:spcPct val="150000"/>
                </a:lnSpc>
                <a:buAutoNum type="arabicParenR"/>
              </a:pPr>
              <a:r>
                <a:rPr lang="ko-KR" altLang="en-US" sz="1200" dirty="0">
                  <a:solidFill>
                    <a:srgbClr val="9B9EA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비지도 학습</a:t>
              </a:r>
              <a:endParaRPr lang="en-US" altLang="ko-KR" sz="1200" dirty="0">
                <a:solidFill>
                  <a:srgbClr val="9B9EA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685800" lvl="1" indent="-228600">
                <a:lnSpc>
                  <a:spcPct val="150000"/>
                </a:lnSpc>
                <a:buAutoNum type="arabicParenR"/>
              </a:pPr>
              <a:r>
                <a:rPr lang="ko-KR" altLang="en-US" sz="1200" dirty="0">
                  <a:solidFill>
                    <a:srgbClr val="9B9EA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군집화</a:t>
              </a:r>
              <a:endParaRPr lang="en-US" altLang="ko-KR" sz="1200" dirty="0">
                <a:solidFill>
                  <a:srgbClr val="9B9EA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685800" lvl="1" indent="-228600">
                <a:lnSpc>
                  <a:spcPct val="150000"/>
                </a:lnSpc>
                <a:buAutoNum type="arabicParenR"/>
              </a:pPr>
              <a:r>
                <a:rPr lang="ko-KR" altLang="en-US" sz="1200" dirty="0">
                  <a:solidFill>
                    <a:srgbClr val="9B9EA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분포 추정</a:t>
              </a:r>
              <a:endParaRPr lang="en-US" altLang="ko-KR" sz="1200" dirty="0">
                <a:solidFill>
                  <a:srgbClr val="9B9EA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36171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33A2B7FD-7F27-41B4-BC18-F98099F7DB83}"/>
              </a:ext>
            </a:extLst>
          </p:cNvPr>
          <p:cNvSpPr/>
          <p:nvPr/>
        </p:nvSpPr>
        <p:spPr>
          <a:xfrm>
            <a:off x="117095" y="104329"/>
            <a:ext cx="482600" cy="482600"/>
          </a:xfrm>
          <a:prstGeom prst="ellipse">
            <a:avLst/>
          </a:prstGeom>
          <a:solidFill>
            <a:srgbClr val="4E52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CF6631-5187-44F0-81BB-416FDB3395AB}"/>
              </a:ext>
            </a:extLst>
          </p:cNvPr>
          <p:cNvSpPr txBox="1"/>
          <p:nvPr/>
        </p:nvSpPr>
        <p:spPr>
          <a:xfrm>
            <a:off x="193295" y="210275"/>
            <a:ext cx="460382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02</a:t>
            </a:r>
            <a:endParaRPr lang="ko-KR" altLang="en-US" sz="200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3C17440-F3DA-4E7F-A353-2BC9759D9303}"/>
              </a:ext>
            </a:extLst>
          </p:cNvPr>
          <p:cNvCxnSpPr>
            <a:cxnSpLocks/>
          </p:cNvCxnSpPr>
          <p:nvPr/>
        </p:nvCxnSpPr>
        <p:spPr>
          <a:xfrm>
            <a:off x="116353" y="605007"/>
            <a:ext cx="8911293" cy="0"/>
          </a:xfrm>
          <a:prstGeom prst="line">
            <a:avLst/>
          </a:prstGeom>
          <a:ln>
            <a:solidFill>
              <a:srgbClr val="9B9EA3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1080F4E4-716C-4229-946A-5A18CE2E29EB}"/>
              </a:ext>
            </a:extLst>
          </p:cNvPr>
          <p:cNvGrpSpPr/>
          <p:nvPr/>
        </p:nvGrpSpPr>
        <p:grpSpPr>
          <a:xfrm>
            <a:off x="8331965" y="65984"/>
            <a:ext cx="744433" cy="369332"/>
            <a:chOff x="7769537" y="2083469"/>
            <a:chExt cx="744433" cy="369332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68B935A7-8ED5-453F-AADB-E67C77892A20}"/>
                </a:ext>
              </a:extLst>
            </p:cNvPr>
            <p:cNvGrpSpPr/>
            <p:nvPr/>
          </p:nvGrpSpPr>
          <p:grpSpPr>
            <a:xfrm>
              <a:off x="7769537" y="2142170"/>
              <a:ext cx="260034" cy="261454"/>
              <a:chOff x="3455340" y="3227885"/>
              <a:chExt cx="2095132" cy="2106576"/>
            </a:xfrm>
          </p:grpSpPr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0206DAC5-4408-470A-BCCD-103E474B3E99}"/>
                  </a:ext>
                </a:extLst>
              </p:cNvPr>
              <p:cNvSpPr/>
              <p:nvPr/>
            </p:nvSpPr>
            <p:spPr>
              <a:xfrm rot="20718475" flipH="1" flipV="1">
                <a:off x="3455340" y="3484920"/>
                <a:ext cx="613042" cy="1334694"/>
              </a:xfrm>
              <a:prstGeom prst="rect">
                <a:avLst/>
              </a:prstGeom>
              <a:solidFill>
                <a:srgbClr val="F04F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479DA208-7EDA-40ED-8448-3285B0869A72}"/>
                  </a:ext>
                </a:extLst>
              </p:cNvPr>
              <p:cNvSpPr/>
              <p:nvPr/>
            </p:nvSpPr>
            <p:spPr>
              <a:xfrm rot="20718475" flipH="1" flipV="1">
                <a:off x="4937430" y="3747811"/>
                <a:ext cx="613042" cy="1334694"/>
              </a:xfrm>
              <a:prstGeom prst="rect">
                <a:avLst/>
              </a:prstGeom>
              <a:solidFill>
                <a:srgbClr val="2DA0B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E46A2228-FD71-4765-A416-C37DA8A1B4E1}"/>
                  </a:ext>
                </a:extLst>
              </p:cNvPr>
              <p:cNvSpPr/>
              <p:nvPr/>
            </p:nvSpPr>
            <p:spPr>
              <a:xfrm rot="15289480" flipH="1" flipV="1">
                <a:off x="4327415" y="2867059"/>
                <a:ext cx="613042" cy="1334694"/>
              </a:xfrm>
              <a:prstGeom prst="rect">
                <a:avLst/>
              </a:prstGeom>
              <a:solidFill>
                <a:srgbClr val="F7A0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96336F1A-8E3D-420C-BB10-8670F5D5E7BE}"/>
                  </a:ext>
                </a:extLst>
              </p:cNvPr>
              <p:cNvSpPr/>
              <p:nvPr/>
            </p:nvSpPr>
            <p:spPr>
              <a:xfrm rot="15289480" flipH="1" flipV="1">
                <a:off x="4063255" y="4360593"/>
                <a:ext cx="613042" cy="1334694"/>
              </a:xfrm>
              <a:prstGeom prst="rect">
                <a:avLst/>
              </a:prstGeom>
              <a:solidFill>
                <a:srgbClr val="345B9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CCAA566-164F-41FA-AB20-1985933BFFFF}"/>
                </a:ext>
              </a:extLst>
            </p:cNvPr>
            <p:cNvSpPr txBox="1"/>
            <p:nvPr/>
          </p:nvSpPr>
          <p:spPr>
            <a:xfrm>
              <a:off x="7991070" y="2083469"/>
              <a:ext cx="5229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H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anbat</a:t>
              </a:r>
            </a:p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ational</a:t>
              </a:r>
            </a:p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U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niversity</a:t>
              </a:r>
              <a:endParaRPr lang="ko-KR" altLang="en-US" sz="600">
                <a:solidFill>
                  <a:srgbClr val="9B9EA3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ED62A255-3D1F-4BDC-9416-C52A54E1889A}"/>
              </a:ext>
            </a:extLst>
          </p:cNvPr>
          <p:cNvSpPr txBox="1"/>
          <p:nvPr/>
        </p:nvSpPr>
        <p:spPr>
          <a:xfrm>
            <a:off x="556783" y="192197"/>
            <a:ext cx="1723549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ko-KR" altLang="en-US" sz="200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사용 시나리오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69320A0-412F-4054-8304-B54B4EBC935B}"/>
              </a:ext>
            </a:extLst>
          </p:cNvPr>
          <p:cNvSpPr txBox="1"/>
          <p:nvPr/>
        </p:nvSpPr>
        <p:spPr>
          <a:xfrm>
            <a:off x="8427815" y="6419461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-8-</a:t>
            </a:r>
            <a:endParaRPr lang="ko-KR" altLang="en-US"/>
          </a:p>
        </p:txBody>
      </p:sp>
      <p:pic>
        <p:nvPicPr>
          <p:cNvPr id="4" name="그림 3" descr="스크린샷, 모니터, 화면, 실내이(가) 표시된 사진&#10;&#10;자동 생성된 설명">
            <a:extLst>
              <a:ext uri="{FF2B5EF4-FFF2-40B4-BE49-F238E27FC236}">
                <a16:creationId xmlns:a16="http://schemas.microsoft.com/office/drawing/2014/main" id="{4C4130A4-9D0D-9F40-B146-668E23D508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9110"/>
            <a:ext cx="5868000" cy="6445526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D869998A-08AB-5D4B-B5D5-AFB43B582E75}"/>
              </a:ext>
            </a:extLst>
          </p:cNvPr>
          <p:cNvGrpSpPr/>
          <p:nvPr/>
        </p:nvGrpSpPr>
        <p:grpSpPr>
          <a:xfrm>
            <a:off x="6020400" y="3014690"/>
            <a:ext cx="2658100" cy="828620"/>
            <a:chOff x="6136941" y="3168152"/>
            <a:chExt cx="2658100" cy="828620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A1913BE-10A2-0C4D-BF26-9E61D0064C63}"/>
                </a:ext>
              </a:extLst>
            </p:cNvPr>
            <p:cNvSpPr txBox="1"/>
            <p:nvPr/>
          </p:nvSpPr>
          <p:spPr>
            <a:xfrm>
              <a:off x="6136941" y="3168152"/>
              <a:ext cx="265810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>
                  <a:latin typeface="+mj-ea"/>
                  <a:ea typeface="+mj-ea"/>
                </a:rPr>
                <a:t>학습을 원하는 데이터 삽입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A39D10E-CEA1-EE4F-8C66-E9F6DDF898D4}"/>
                </a:ext>
              </a:extLst>
            </p:cNvPr>
            <p:cNvSpPr txBox="1"/>
            <p:nvPr/>
          </p:nvSpPr>
          <p:spPr>
            <a:xfrm>
              <a:off x="6236604" y="3535107"/>
              <a:ext cx="239039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solidFill>
                    <a:srgbClr val="9B9EA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자신이 학습시키고 싶은 데이터들을</a:t>
              </a:r>
              <a:endParaRPr lang="en-US" altLang="ko-KR" sz="1200" dirty="0">
                <a:solidFill>
                  <a:srgbClr val="9B9EA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>
                  <a:solidFill>
                    <a:srgbClr val="9B9EA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엑셀 파일 형태로 업로드</a:t>
              </a:r>
              <a:endParaRPr lang="en-US" altLang="ko-KR" sz="1200" dirty="0">
                <a:solidFill>
                  <a:srgbClr val="9B9EA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pic>
        <p:nvPicPr>
          <p:cNvPr id="21" name="그림 20" descr="모니터, 화면, 컴퓨터이(가) 표시된 사진&#10;&#10;자동 생성된 설명">
            <a:extLst>
              <a:ext uri="{FF2B5EF4-FFF2-40B4-BE49-F238E27FC236}">
                <a16:creationId xmlns:a16="http://schemas.microsoft.com/office/drawing/2014/main" id="{C2651278-3F98-7940-BCE1-A64ECC45DF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38" y="620495"/>
            <a:ext cx="5868000" cy="6445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631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33A2B7FD-7F27-41B4-BC18-F98099F7DB83}"/>
              </a:ext>
            </a:extLst>
          </p:cNvPr>
          <p:cNvSpPr/>
          <p:nvPr/>
        </p:nvSpPr>
        <p:spPr>
          <a:xfrm>
            <a:off x="117095" y="104329"/>
            <a:ext cx="482600" cy="482600"/>
          </a:xfrm>
          <a:prstGeom prst="ellipse">
            <a:avLst/>
          </a:prstGeom>
          <a:solidFill>
            <a:srgbClr val="4E52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CF6631-5187-44F0-81BB-416FDB3395AB}"/>
              </a:ext>
            </a:extLst>
          </p:cNvPr>
          <p:cNvSpPr txBox="1"/>
          <p:nvPr/>
        </p:nvSpPr>
        <p:spPr>
          <a:xfrm>
            <a:off x="193295" y="210275"/>
            <a:ext cx="460382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02</a:t>
            </a:r>
            <a:endParaRPr lang="ko-KR" altLang="en-US" sz="200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3C17440-F3DA-4E7F-A353-2BC9759D9303}"/>
              </a:ext>
            </a:extLst>
          </p:cNvPr>
          <p:cNvCxnSpPr>
            <a:cxnSpLocks/>
          </p:cNvCxnSpPr>
          <p:nvPr/>
        </p:nvCxnSpPr>
        <p:spPr>
          <a:xfrm>
            <a:off x="116353" y="605007"/>
            <a:ext cx="8911293" cy="0"/>
          </a:xfrm>
          <a:prstGeom prst="line">
            <a:avLst/>
          </a:prstGeom>
          <a:ln>
            <a:solidFill>
              <a:srgbClr val="9B9EA3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1080F4E4-716C-4229-946A-5A18CE2E29EB}"/>
              </a:ext>
            </a:extLst>
          </p:cNvPr>
          <p:cNvGrpSpPr/>
          <p:nvPr/>
        </p:nvGrpSpPr>
        <p:grpSpPr>
          <a:xfrm>
            <a:off x="8331965" y="65984"/>
            <a:ext cx="744433" cy="369332"/>
            <a:chOff x="7769537" y="2083469"/>
            <a:chExt cx="744433" cy="369332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68B935A7-8ED5-453F-AADB-E67C77892A20}"/>
                </a:ext>
              </a:extLst>
            </p:cNvPr>
            <p:cNvGrpSpPr/>
            <p:nvPr/>
          </p:nvGrpSpPr>
          <p:grpSpPr>
            <a:xfrm>
              <a:off x="7769537" y="2142170"/>
              <a:ext cx="260034" cy="261454"/>
              <a:chOff x="3455340" y="3227885"/>
              <a:chExt cx="2095132" cy="2106576"/>
            </a:xfrm>
          </p:grpSpPr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0206DAC5-4408-470A-BCCD-103E474B3E99}"/>
                  </a:ext>
                </a:extLst>
              </p:cNvPr>
              <p:cNvSpPr/>
              <p:nvPr/>
            </p:nvSpPr>
            <p:spPr>
              <a:xfrm rot="20718475" flipH="1" flipV="1">
                <a:off x="3455340" y="3484920"/>
                <a:ext cx="613042" cy="1334694"/>
              </a:xfrm>
              <a:prstGeom prst="rect">
                <a:avLst/>
              </a:prstGeom>
              <a:solidFill>
                <a:srgbClr val="F04F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479DA208-7EDA-40ED-8448-3285B0869A72}"/>
                  </a:ext>
                </a:extLst>
              </p:cNvPr>
              <p:cNvSpPr/>
              <p:nvPr/>
            </p:nvSpPr>
            <p:spPr>
              <a:xfrm rot="20718475" flipH="1" flipV="1">
                <a:off x="4937430" y="3747811"/>
                <a:ext cx="613042" cy="1334694"/>
              </a:xfrm>
              <a:prstGeom prst="rect">
                <a:avLst/>
              </a:prstGeom>
              <a:solidFill>
                <a:srgbClr val="2DA0B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E46A2228-FD71-4765-A416-C37DA8A1B4E1}"/>
                  </a:ext>
                </a:extLst>
              </p:cNvPr>
              <p:cNvSpPr/>
              <p:nvPr/>
            </p:nvSpPr>
            <p:spPr>
              <a:xfrm rot="15289480" flipH="1" flipV="1">
                <a:off x="4327415" y="2867059"/>
                <a:ext cx="613042" cy="1334694"/>
              </a:xfrm>
              <a:prstGeom prst="rect">
                <a:avLst/>
              </a:prstGeom>
              <a:solidFill>
                <a:srgbClr val="F7A0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96336F1A-8E3D-420C-BB10-8670F5D5E7BE}"/>
                  </a:ext>
                </a:extLst>
              </p:cNvPr>
              <p:cNvSpPr/>
              <p:nvPr/>
            </p:nvSpPr>
            <p:spPr>
              <a:xfrm rot="15289480" flipH="1" flipV="1">
                <a:off x="4063255" y="4360593"/>
                <a:ext cx="613042" cy="1334694"/>
              </a:xfrm>
              <a:prstGeom prst="rect">
                <a:avLst/>
              </a:prstGeom>
              <a:solidFill>
                <a:srgbClr val="345B9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CCAA566-164F-41FA-AB20-1985933BFFFF}"/>
                </a:ext>
              </a:extLst>
            </p:cNvPr>
            <p:cNvSpPr txBox="1"/>
            <p:nvPr/>
          </p:nvSpPr>
          <p:spPr>
            <a:xfrm>
              <a:off x="7991070" y="2083469"/>
              <a:ext cx="5229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H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anbat</a:t>
              </a:r>
            </a:p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ational</a:t>
              </a:r>
            </a:p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U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niversity</a:t>
              </a:r>
              <a:endParaRPr lang="ko-KR" altLang="en-US" sz="600">
                <a:solidFill>
                  <a:srgbClr val="9B9EA3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ED62A255-3D1F-4BDC-9416-C52A54E1889A}"/>
              </a:ext>
            </a:extLst>
          </p:cNvPr>
          <p:cNvSpPr txBox="1"/>
          <p:nvPr/>
        </p:nvSpPr>
        <p:spPr>
          <a:xfrm>
            <a:off x="556783" y="192197"/>
            <a:ext cx="1723549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ko-KR" altLang="en-US" sz="200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사용 시나리오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69320A0-412F-4054-8304-B54B4EBC935B}"/>
              </a:ext>
            </a:extLst>
          </p:cNvPr>
          <p:cNvSpPr txBox="1"/>
          <p:nvPr/>
        </p:nvSpPr>
        <p:spPr>
          <a:xfrm>
            <a:off x="8427815" y="6419461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-8-</a:t>
            </a:r>
            <a:endParaRPr lang="ko-KR" altLang="en-US"/>
          </a:p>
        </p:txBody>
      </p:sp>
      <p:pic>
        <p:nvPicPr>
          <p:cNvPr id="4" name="그림 3" descr="모니터, 스크린샷, 실내, 컴퓨터이(가) 표시된 사진&#10;&#10;자동 생성된 설명">
            <a:extLst>
              <a:ext uri="{FF2B5EF4-FFF2-40B4-BE49-F238E27FC236}">
                <a16:creationId xmlns:a16="http://schemas.microsoft.com/office/drawing/2014/main" id="{D11851D5-AF13-DC4F-A8CE-26777327D3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37" y="619761"/>
            <a:ext cx="5866610" cy="6443999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8E1E0EF4-CEB6-F240-90B0-F666D480A387}"/>
              </a:ext>
            </a:extLst>
          </p:cNvPr>
          <p:cNvGrpSpPr/>
          <p:nvPr/>
        </p:nvGrpSpPr>
        <p:grpSpPr>
          <a:xfrm>
            <a:off x="5724276" y="2806778"/>
            <a:ext cx="3216153" cy="1244443"/>
            <a:chOff x="6109758" y="2936995"/>
            <a:chExt cx="3216153" cy="1244443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4A0034A-23A1-2940-A3CD-102647CC00A7}"/>
                </a:ext>
              </a:extLst>
            </p:cNvPr>
            <p:cNvSpPr txBox="1"/>
            <p:nvPr/>
          </p:nvSpPr>
          <p:spPr>
            <a:xfrm>
              <a:off x="6109758" y="2936995"/>
              <a:ext cx="321273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>
                  <a:latin typeface="+mj-ea"/>
                  <a:ea typeface="+mj-ea"/>
                </a:rPr>
                <a:t>상세한 데이터 및 학습 정도 결정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2DF938A-1B24-6B48-90CB-9AA514F596DC}"/>
                </a:ext>
              </a:extLst>
            </p:cNvPr>
            <p:cNvSpPr txBox="1"/>
            <p:nvPr/>
          </p:nvSpPr>
          <p:spPr>
            <a:xfrm>
              <a:off x="6236604" y="3535107"/>
              <a:ext cx="308930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solidFill>
                    <a:srgbClr val="9B9EA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각 </a:t>
              </a:r>
              <a:r>
                <a:rPr lang="ko-KR" altLang="en-US" sz="1200" dirty="0" err="1">
                  <a:solidFill>
                    <a:srgbClr val="9B9EA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컬럼별로</a:t>
              </a:r>
              <a:r>
                <a:rPr lang="ko-KR" altLang="en-US" sz="1200" dirty="0">
                  <a:solidFill>
                    <a:srgbClr val="9B9EA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입력</a:t>
              </a:r>
              <a:r>
                <a:rPr lang="en-US" altLang="ko-KR" sz="1200" dirty="0">
                  <a:solidFill>
                    <a:srgbClr val="9B9EA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</a:t>
              </a:r>
              <a:r>
                <a:rPr lang="ko-KR" altLang="en-US" sz="1200" dirty="0">
                  <a:solidFill>
                    <a:srgbClr val="9B9EA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출력</a:t>
              </a:r>
              <a:r>
                <a:rPr lang="en-US" altLang="ko-KR" sz="1200" dirty="0">
                  <a:solidFill>
                    <a:srgbClr val="9B9EA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</a:t>
              </a:r>
              <a:r>
                <a:rPr lang="ko-KR" altLang="en-US" sz="1200" dirty="0">
                  <a:solidFill>
                    <a:srgbClr val="9B9EA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제외 중에 하나 선택</a:t>
              </a:r>
              <a:endParaRPr lang="en-US" altLang="ko-KR" sz="1200" dirty="0">
                <a:solidFill>
                  <a:srgbClr val="9B9EA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200" dirty="0" err="1">
                  <a:solidFill>
                    <a:srgbClr val="9B9EA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학습률과</a:t>
              </a:r>
              <a:r>
                <a:rPr lang="ko-KR" altLang="en-US" sz="1200" dirty="0">
                  <a:solidFill>
                    <a:srgbClr val="9B9EA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학습 횟수를 선택해서 얼마나</a:t>
              </a:r>
              <a:endParaRPr lang="en-US" altLang="ko-KR" sz="1200" dirty="0">
                <a:solidFill>
                  <a:srgbClr val="9B9EA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>
                  <a:solidFill>
                    <a:srgbClr val="9B9EA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    견고하게 모델을 구성할 것인지를 결정한다</a:t>
              </a:r>
              <a:r>
                <a:rPr lang="en-US" altLang="ko-KR" sz="1200" dirty="0">
                  <a:solidFill>
                    <a:srgbClr val="9B9EA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87250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33A2B7FD-7F27-41B4-BC18-F98099F7DB83}"/>
              </a:ext>
            </a:extLst>
          </p:cNvPr>
          <p:cNvSpPr/>
          <p:nvPr/>
        </p:nvSpPr>
        <p:spPr>
          <a:xfrm>
            <a:off x="117095" y="104329"/>
            <a:ext cx="482600" cy="482600"/>
          </a:xfrm>
          <a:prstGeom prst="ellipse">
            <a:avLst/>
          </a:prstGeom>
          <a:solidFill>
            <a:srgbClr val="4E52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CF6631-5187-44F0-81BB-416FDB3395AB}"/>
              </a:ext>
            </a:extLst>
          </p:cNvPr>
          <p:cNvSpPr txBox="1"/>
          <p:nvPr/>
        </p:nvSpPr>
        <p:spPr>
          <a:xfrm>
            <a:off x="193295" y="210275"/>
            <a:ext cx="460382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02</a:t>
            </a:r>
            <a:endParaRPr lang="ko-KR" altLang="en-US" sz="200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3C17440-F3DA-4E7F-A353-2BC9759D9303}"/>
              </a:ext>
            </a:extLst>
          </p:cNvPr>
          <p:cNvCxnSpPr>
            <a:cxnSpLocks/>
          </p:cNvCxnSpPr>
          <p:nvPr/>
        </p:nvCxnSpPr>
        <p:spPr>
          <a:xfrm>
            <a:off x="116353" y="605007"/>
            <a:ext cx="8911293" cy="0"/>
          </a:xfrm>
          <a:prstGeom prst="line">
            <a:avLst/>
          </a:prstGeom>
          <a:ln>
            <a:solidFill>
              <a:srgbClr val="9B9EA3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1080F4E4-716C-4229-946A-5A18CE2E29EB}"/>
              </a:ext>
            </a:extLst>
          </p:cNvPr>
          <p:cNvGrpSpPr/>
          <p:nvPr/>
        </p:nvGrpSpPr>
        <p:grpSpPr>
          <a:xfrm>
            <a:off x="8331965" y="65984"/>
            <a:ext cx="744433" cy="369332"/>
            <a:chOff x="7769537" y="2083469"/>
            <a:chExt cx="744433" cy="369332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68B935A7-8ED5-453F-AADB-E67C77892A20}"/>
                </a:ext>
              </a:extLst>
            </p:cNvPr>
            <p:cNvGrpSpPr/>
            <p:nvPr/>
          </p:nvGrpSpPr>
          <p:grpSpPr>
            <a:xfrm>
              <a:off x="7769537" y="2142170"/>
              <a:ext cx="260034" cy="261454"/>
              <a:chOff x="3455340" y="3227885"/>
              <a:chExt cx="2095132" cy="2106576"/>
            </a:xfrm>
          </p:grpSpPr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0206DAC5-4408-470A-BCCD-103E474B3E99}"/>
                  </a:ext>
                </a:extLst>
              </p:cNvPr>
              <p:cNvSpPr/>
              <p:nvPr/>
            </p:nvSpPr>
            <p:spPr>
              <a:xfrm rot="20718475" flipH="1" flipV="1">
                <a:off x="3455340" y="3484920"/>
                <a:ext cx="613042" cy="1334694"/>
              </a:xfrm>
              <a:prstGeom prst="rect">
                <a:avLst/>
              </a:prstGeom>
              <a:solidFill>
                <a:srgbClr val="F04F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479DA208-7EDA-40ED-8448-3285B0869A72}"/>
                  </a:ext>
                </a:extLst>
              </p:cNvPr>
              <p:cNvSpPr/>
              <p:nvPr/>
            </p:nvSpPr>
            <p:spPr>
              <a:xfrm rot="20718475" flipH="1" flipV="1">
                <a:off x="4937430" y="3747811"/>
                <a:ext cx="613042" cy="1334694"/>
              </a:xfrm>
              <a:prstGeom prst="rect">
                <a:avLst/>
              </a:prstGeom>
              <a:solidFill>
                <a:srgbClr val="2DA0B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E46A2228-FD71-4765-A416-C37DA8A1B4E1}"/>
                  </a:ext>
                </a:extLst>
              </p:cNvPr>
              <p:cNvSpPr/>
              <p:nvPr/>
            </p:nvSpPr>
            <p:spPr>
              <a:xfrm rot="15289480" flipH="1" flipV="1">
                <a:off x="4327415" y="2867059"/>
                <a:ext cx="613042" cy="1334694"/>
              </a:xfrm>
              <a:prstGeom prst="rect">
                <a:avLst/>
              </a:prstGeom>
              <a:solidFill>
                <a:srgbClr val="F7A0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96336F1A-8E3D-420C-BB10-8670F5D5E7BE}"/>
                  </a:ext>
                </a:extLst>
              </p:cNvPr>
              <p:cNvSpPr/>
              <p:nvPr/>
            </p:nvSpPr>
            <p:spPr>
              <a:xfrm rot="15289480" flipH="1" flipV="1">
                <a:off x="4063255" y="4360593"/>
                <a:ext cx="613042" cy="1334694"/>
              </a:xfrm>
              <a:prstGeom prst="rect">
                <a:avLst/>
              </a:prstGeom>
              <a:solidFill>
                <a:srgbClr val="345B9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CCAA566-164F-41FA-AB20-1985933BFFFF}"/>
                </a:ext>
              </a:extLst>
            </p:cNvPr>
            <p:cNvSpPr txBox="1"/>
            <p:nvPr/>
          </p:nvSpPr>
          <p:spPr>
            <a:xfrm>
              <a:off x="7991070" y="2083469"/>
              <a:ext cx="5229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H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anbat</a:t>
              </a:r>
            </a:p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ational</a:t>
              </a:r>
            </a:p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U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niversity</a:t>
              </a:r>
              <a:endParaRPr lang="ko-KR" altLang="en-US" sz="600">
                <a:solidFill>
                  <a:srgbClr val="9B9EA3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ED62A255-3D1F-4BDC-9416-C52A54E1889A}"/>
              </a:ext>
            </a:extLst>
          </p:cNvPr>
          <p:cNvSpPr txBox="1"/>
          <p:nvPr/>
        </p:nvSpPr>
        <p:spPr>
          <a:xfrm>
            <a:off x="556783" y="192197"/>
            <a:ext cx="1723549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ko-KR" altLang="en-US" sz="200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사용 시나리오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69320A0-412F-4054-8304-B54B4EBC935B}"/>
              </a:ext>
            </a:extLst>
          </p:cNvPr>
          <p:cNvSpPr txBox="1"/>
          <p:nvPr/>
        </p:nvSpPr>
        <p:spPr>
          <a:xfrm>
            <a:off x="8427815" y="6419461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-8-</a:t>
            </a:r>
            <a:endParaRPr lang="ko-KR" altLang="en-US"/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37BE0FCE-95B5-EE47-A63A-44DC0915DD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973" y="3612477"/>
            <a:ext cx="5161550" cy="2891177"/>
          </a:xfrm>
          <a:prstGeom prst="rect">
            <a:avLst/>
          </a:prstGeom>
        </p:spPr>
      </p:pic>
      <p:pic>
        <p:nvPicPr>
          <p:cNvPr id="8" name="그림 7" descr="스크린샷이(가) 표시된 사진&#10;&#10;자동 생성된 설명">
            <a:extLst>
              <a:ext uri="{FF2B5EF4-FFF2-40B4-BE49-F238E27FC236}">
                <a16:creationId xmlns:a16="http://schemas.microsoft.com/office/drawing/2014/main" id="{B5CFBF88-5AF9-3443-AF48-9BB41B7247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973" y="880835"/>
            <a:ext cx="5161550" cy="2374314"/>
          </a:xfrm>
          <a:prstGeom prst="rect">
            <a:avLst/>
          </a:prstGeom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9F587BE3-0B7F-BE45-A188-9281DD7FFCD2}"/>
              </a:ext>
            </a:extLst>
          </p:cNvPr>
          <p:cNvGrpSpPr/>
          <p:nvPr/>
        </p:nvGrpSpPr>
        <p:grpSpPr>
          <a:xfrm>
            <a:off x="5724276" y="2806778"/>
            <a:ext cx="3216153" cy="1244443"/>
            <a:chOff x="6109758" y="2936995"/>
            <a:chExt cx="3216153" cy="1244443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E442972-D614-2649-9F3F-D610301AF0CD}"/>
                </a:ext>
              </a:extLst>
            </p:cNvPr>
            <p:cNvSpPr txBox="1"/>
            <p:nvPr/>
          </p:nvSpPr>
          <p:spPr>
            <a:xfrm>
              <a:off x="6109758" y="2936995"/>
              <a:ext cx="321273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>
                  <a:latin typeface="+mj-ea"/>
                  <a:ea typeface="+mj-ea"/>
                </a:rPr>
                <a:t>상세한 데이터 및 학습 정도 결정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143C2B9-8D0B-7C44-AC6B-F477F0100DE4}"/>
                </a:ext>
              </a:extLst>
            </p:cNvPr>
            <p:cNvSpPr txBox="1"/>
            <p:nvPr/>
          </p:nvSpPr>
          <p:spPr>
            <a:xfrm>
              <a:off x="6236604" y="3535107"/>
              <a:ext cx="308930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solidFill>
                    <a:srgbClr val="9B9EA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각 </a:t>
              </a:r>
              <a:r>
                <a:rPr lang="ko-KR" altLang="en-US" sz="1200" dirty="0" err="1">
                  <a:solidFill>
                    <a:srgbClr val="9B9EA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컬럼별로</a:t>
              </a:r>
              <a:r>
                <a:rPr lang="ko-KR" altLang="en-US" sz="1200" dirty="0">
                  <a:solidFill>
                    <a:srgbClr val="9B9EA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입력</a:t>
              </a:r>
              <a:r>
                <a:rPr lang="en-US" altLang="ko-KR" sz="1200" dirty="0">
                  <a:solidFill>
                    <a:srgbClr val="9B9EA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</a:t>
              </a:r>
              <a:r>
                <a:rPr lang="ko-KR" altLang="en-US" sz="1200" dirty="0">
                  <a:solidFill>
                    <a:srgbClr val="9B9EA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출력</a:t>
              </a:r>
              <a:r>
                <a:rPr lang="en-US" altLang="ko-KR" sz="1200" dirty="0">
                  <a:solidFill>
                    <a:srgbClr val="9B9EA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</a:t>
              </a:r>
              <a:r>
                <a:rPr lang="ko-KR" altLang="en-US" sz="1200" dirty="0">
                  <a:solidFill>
                    <a:srgbClr val="9B9EA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제외 중에 하나 선택</a:t>
              </a:r>
              <a:endParaRPr lang="en-US" altLang="ko-KR" sz="1200" dirty="0">
                <a:solidFill>
                  <a:srgbClr val="9B9EA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200" dirty="0" err="1">
                  <a:solidFill>
                    <a:srgbClr val="9B9EA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학습률과</a:t>
              </a:r>
              <a:r>
                <a:rPr lang="ko-KR" altLang="en-US" sz="1200" dirty="0">
                  <a:solidFill>
                    <a:srgbClr val="9B9EA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학습 횟수를 선택해서 얼마나</a:t>
              </a:r>
              <a:endParaRPr lang="en-US" altLang="ko-KR" sz="1200" dirty="0">
                <a:solidFill>
                  <a:srgbClr val="9B9EA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>
                  <a:solidFill>
                    <a:srgbClr val="9B9EA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    견고하게 모델을 구성할 것인지를 결정한다</a:t>
              </a:r>
              <a:r>
                <a:rPr lang="en-US" altLang="ko-KR" sz="1200" dirty="0">
                  <a:solidFill>
                    <a:srgbClr val="9B9EA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01640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33A2B7FD-7F27-41B4-BC18-F98099F7DB83}"/>
              </a:ext>
            </a:extLst>
          </p:cNvPr>
          <p:cNvSpPr/>
          <p:nvPr/>
        </p:nvSpPr>
        <p:spPr>
          <a:xfrm>
            <a:off x="117095" y="104329"/>
            <a:ext cx="482600" cy="482600"/>
          </a:xfrm>
          <a:prstGeom prst="ellipse">
            <a:avLst/>
          </a:prstGeom>
          <a:solidFill>
            <a:srgbClr val="4E52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CF6631-5187-44F0-81BB-416FDB3395AB}"/>
              </a:ext>
            </a:extLst>
          </p:cNvPr>
          <p:cNvSpPr txBox="1"/>
          <p:nvPr/>
        </p:nvSpPr>
        <p:spPr>
          <a:xfrm>
            <a:off x="193295" y="210275"/>
            <a:ext cx="460382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02</a:t>
            </a:r>
            <a:endParaRPr lang="ko-KR" altLang="en-US" sz="200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3C17440-F3DA-4E7F-A353-2BC9759D9303}"/>
              </a:ext>
            </a:extLst>
          </p:cNvPr>
          <p:cNvCxnSpPr>
            <a:cxnSpLocks/>
          </p:cNvCxnSpPr>
          <p:nvPr/>
        </p:nvCxnSpPr>
        <p:spPr>
          <a:xfrm>
            <a:off x="116353" y="605007"/>
            <a:ext cx="8911293" cy="0"/>
          </a:xfrm>
          <a:prstGeom prst="line">
            <a:avLst/>
          </a:prstGeom>
          <a:ln>
            <a:solidFill>
              <a:srgbClr val="9B9EA3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1080F4E4-716C-4229-946A-5A18CE2E29EB}"/>
              </a:ext>
            </a:extLst>
          </p:cNvPr>
          <p:cNvGrpSpPr/>
          <p:nvPr/>
        </p:nvGrpSpPr>
        <p:grpSpPr>
          <a:xfrm>
            <a:off x="8331965" y="65984"/>
            <a:ext cx="744433" cy="369332"/>
            <a:chOff x="7769537" y="2083469"/>
            <a:chExt cx="744433" cy="369332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68B935A7-8ED5-453F-AADB-E67C77892A20}"/>
                </a:ext>
              </a:extLst>
            </p:cNvPr>
            <p:cNvGrpSpPr/>
            <p:nvPr/>
          </p:nvGrpSpPr>
          <p:grpSpPr>
            <a:xfrm>
              <a:off x="7769537" y="2142170"/>
              <a:ext cx="260034" cy="261454"/>
              <a:chOff x="3455340" y="3227885"/>
              <a:chExt cx="2095132" cy="2106576"/>
            </a:xfrm>
          </p:grpSpPr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0206DAC5-4408-470A-BCCD-103E474B3E99}"/>
                  </a:ext>
                </a:extLst>
              </p:cNvPr>
              <p:cNvSpPr/>
              <p:nvPr/>
            </p:nvSpPr>
            <p:spPr>
              <a:xfrm rot="20718475" flipH="1" flipV="1">
                <a:off x="3455340" y="3484920"/>
                <a:ext cx="613042" cy="1334694"/>
              </a:xfrm>
              <a:prstGeom prst="rect">
                <a:avLst/>
              </a:prstGeom>
              <a:solidFill>
                <a:srgbClr val="F04F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479DA208-7EDA-40ED-8448-3285B0869A72}"/>
                  </a:ext>
                </a:extLst>
              </p:cNvPr>
              <p:cNvSpPr/>
              <p:nvPr/>
            </p:nvSpPr>
            <p:spPr>
              <a:xfrm rot="20718475" flipH="1" flipV="1">
                <a:off x="4937430" y="3747811"/>
                <a:ext cx="613042" cy="1334694"/>
              </a:xfrm>
              <a:prstGeom prst="rect">
                <a:avLst/>
              </a:prstGeom>
              <a:solidFill>
                <a:srgbClr val="2DA0B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E46A2228-FD71-4765-A416-C37DA8A1B4E1}"/>
                  </a:ext>
                </a:extLst>
              </p:cNvPr>
              <p:cNvSpPr/>
              <p:nvPr/>
            </p:nvSpPr>
            <p:spPr>
              <a:xfrm rot="15289480" flipH="1" flipV="1">
                <a:off x="4327415" y="2867059"/>
                <a:ext cx="613042" cy="1334694"/>
              </a:xfrm>
              <a:prstGeom prst="rect">
                <a:avLst/>
              </a:prstGeom>
              <a:solidFill>
                <a:srgbClr val="F7A0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96336F1A-8E3D-420C-BB10-8670F5D5E7BE}"/>
                  </a:ext>
                </a:extLst>
              </p:cNvPr>
              <p:cNvSpPr/>
              <p:nvPr/>
            </p:nvSpPr>
            <p:spPr>
              <a:xfrm rot="15289480" flipH="1" flipV="1">
                <a:off x="4063255" y="4360593"/>
                <a:ext cx="613042" cy="1334694"/>
              </a:xfrm>
              <a:prstGeom prst="rect">
                <a:avLst/>
              </a:prstGeom>
              <a:solidFill>
                <a:srgbClr val="345B9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CCAA566-164F-41FA-AB20-1985933BFFFF}"/>
                </a:ext>
              </a:extLst>
            </p:cNvPr>
            <p:cNvSpPr txBox="1"/>
            <p:nvPr/>
          </p:nvSpPr>
          <p:spPr>
            <a:xfrm>
              <a:off x="7991070" y="2083469"/>
              <a:ext cx="5229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H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anbat</a:t>
              </a:r>
            </a:p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ational</a:t>
              </a:r>
            </a:p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U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niversity</a:t>
              </a:r>
              <a:endParaRPr lang="ko-KR" altLang="en-US" sz="600">
                <a:solidFill>
                  <a:srgbClr val="9B9EA3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ED62A255-3D1F-4BDC-9416-C52A54E1889A}"/>
              </a:ext>
            </a:extLst>
          </p:cNvPr>
          <p:cNvSpPr txBox="1"/>
          <p:nvPr/>
        </p:nvSpPr>
        <p:spPr>
          <a:xfrm>
            <a:off x="556783" y="192197"/>
            <a:ext cx="1723549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ko-KR" altLang="en-US" sz="200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사용 시나리오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69320A0-412F-4054-8304-B54B4EBC935B}"/>
              </a:ext>
            </a:extLst>
          </p:cNvPr>
          <p:cNvSpPr txBox="1"/>
          <p:nvPr/>
        </p:nvSpPr>
        <p:spPr>
          <a:xfrm>
            <a:off x="8427815" y="6419461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-8-</a:t>
            </a:r>
            <a:endParaRPr lang="ko-KR" altLang="en-US"/>
          </a:p>
        </p:txBody>
      </p:sp>
      <p:pic>
        <p:nvPicPr>
          <p:cNvPr id="5" name="그림 4" descr="스크린샷, 모니터, 실내, 컴퓨터이(가) 표시된 사진&#10;&#10;자동 생성된 설명">
            <a:extLst>
              <a:ext uri="{FF2B5EF4-FFF2-40B4-BE49-F238E27FC236}">
                <a16:creationId xmlns:a16="http://schemas.microsoft.com/office/drawing/2014/main" id="{0209FC8B-B849-D74A-A078-6CE899C7B9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3" y="619760"/>
            <a:ext cx="5868000" cy="6445526"/>
          </a:xfrm>
          <a:prstGeom prst="rect">
            <a:avLst/>
          </a:pr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84B9DAA3-A645-6E48-A804-41ED56181A84}"/>
              </a:ext>
            </a:extLst>
          </p:cNvPr>
          <p:cNvGrpSpPr/>
          <p:nvPr/>
        </p:nvGrpSpPr>
        <p:grpSpPr>
          <a:xfrm>
            <a:off x="5724276" y="2806778"/>
            <a:ext cx="2991733" cy="1429109"/>
            <a:chOff x="6109758" y="2936995"/>
            <a:chExt cx="2991733" cy="1429109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F5C8B81-2EC7-A341-951C-629B084039B7}"/>
                </a:ext>
              </a:extLst>
            </p:cNvPr>
            <p:cNvSpPr txBox="1"/>
            <p:nvPr/>
          </p:nvSpPr>
          <p:spPr>
            <a:xfrm>
              <a:off x="6109758" y="2936995"/>
              <a:ext cx="107753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>
                  <a:latin typeface="+mj-ea"/>
                  <a:ea typeface="+mj-ea"/>
                </a:rPr>
                <a:t>학습 시작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7497AC5-7177-C348-9E7C-AC03E69FB935}"/>
                </a:ext>
              </a:extLst>
            </p:cNvPr>
            <p:cNvSpPr txBox="1"/>
            <p:nvPr/>
          </p:nvSpPr>
          <p:spPr>
            <a:xfrm>
              <a:off x="6236604" y="3535107"/>
              <a:ext cx="286488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solidFill>
                    <a:srgbClr val="9B9EA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웹을 통해 학습 진행 상태를 확인</a:t>
              </a:r>
              <a:endParaRPr lang="en-US" altLang="ko-KR" sz="1200" dirty="0">
                <a:solidFill>
                  <a:srgbClr val="9B9EA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solidFill>
                    <a:srgbClr val="9B9EA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그래프를 통해 데이터 </a:t>
              </a:r>
              <a:r>
                <a:rPr lang="ko-KR" altLang="en-US" sz="1200" dirty="0" err="1">
                  <a:solidFill>
                    <a:srgbClr val="9B9EA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손실량</a:t>
              </a:r>
              <a:r>
                <a:rPr lang="en-US" altLang="ko-KR" sz="1200" dirty="0">
                  <a:solidFill>
                    <a:srgbClr val="9B9EA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</a:t>
              </a:r>
              <a:r>
                <a:rPr lang="ko-KR" altLang="en-US" sz="1200" dirty="0">
                  <a:solidFill>
                    <a:srgbClr val="9B9EA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기대 출력</a:t>
              </a:r>
              <a:r>
                <a:rPr lang="en-US" altLang="ko-KR" sz="1200" dirty="0">
                  <a:solidFill>
                    <a:srgbClr val="9B9EA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</a:t>
              </a:r>
            </a:p>
            <a:p>
              <a:r>
                <a:rPr lang="ko-KR" altLang="en-US" sz="1200" dirty="0">
                  <a:solidFill>
                    <a:srgbClr val="9B9EA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    실제 출력 값의 비교 가능 </a:t>
              </a:r>
              <a:endParaRPr lang="en-US" altLang="ko-KR" sz="1200" dirty="0">
                <a:solidFill>
                  <a:srgbClr val="9B9EA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b="1" dirty="0">
                  <a:solidFill>
                    <a:srgbClr val="9B9EA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   </a:t>
              </a:r>
              <a:r>
                <a:rPr lang="en-US" altLang="ko-KR" sz="1200" b="1" dirty="0">
                  <a:solidFill>
                    <a:srgbClr val="9B9EA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lang="ko-KR" altLang="en-US" sz="1200" b="1" dirty="0">
                  <a:solidFill>
                    <a:srgbClr val="9B9EA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상세한 내용은 아직 </a:t>
              </a:r>
              <a:r>
                <a:rPr lang="ko-KR" altLang="en-US" sz="1200" b="1" dirty="0" err="1">
                  <a:solidFill>
                    <a:srgbClr val="9B9EA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구상중</a:t>
              </a:r>
              <a:r>
                <a:rPr lang="en-US" altLang="ko-KR" sz="1200" b="1" dirty="0">
                  <a:solidFill>
                    <a:srgbClr val="9B9EA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09701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33A2B7FD-7F27-41B4-BC18-F98099F7DB83}"/>
              </a:ext>
            </a:extLst>
          </p:cNvPr>
          <p:cNvSpPr/>
          <p:nvPr/>
        </p:nvSpPr>
        <p:spPr>
          <a:xfrm>
            <a:off x="117095" y="104329"/>
            <a:ext cx="482600" cy="482600"/>
          </a:xfrm>
          <a:prstGeom prst="ellipse">
            <a:avLst/>
          </a:prstGeom>
          <a:solidFill>
            <a:srgbClr val="4E52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CF6631-5187-44F0-81BB-416FDB3395AB}"/>
              </a:ext>
            </a:extLst>
          </p:cNvPr>
          <p:cNvSpPr txBox="1"/>
          <p:nvPr/>
        </p:nvSpPr>
        <p:spPr>
          <a:xfrm>
            <a:off x="193295" y="210275"/>
            <a:ext cx="460382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02</a:t>
            </a:r>
            <a:endParaRPr lang="ko-KR" altLang="en-US" sz="200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3C17440-F3DA-4E7F-A353-2BC9759D9303}"/>
              </a:ext>
            </a:extLst>
          </p:cNvPr>
          <p:cNvCxnSpPr>
            <a:cxnSpLocks/>
          </p:cNvCxnSpPr>
          <p:nvPr/>
        </p:nvCxnSpPr>
        <p:spPr>
          <a:xfrm>
            <a:off x="116353" y="605007"/>
            <a:ext cx="8911293" cy="0"/>
          </a:xfrm>
          <a:prstGeom prst="line">
            <a:avLst/>
          </a:prstGeom>
          <a:ln>
            <a:solidFill>
              <a:srgbClr val="9B9EA3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1080F4E4-716C-4229-946A-5A18CE2E29EB}"/>
              </a:ext>
            </a:extLst>
          </p:cNvPr>
          <p:cNvGrpSpPr/>
          <p:nvPr/>
        </p:nvGrpSpPr>
        <p:grpSpPr>
          <a:xfrm>
            <a:off x="8331965" y="65984"/>
            <a:ext cx="744433" cy="369332"/>
            <a:chOff x="7769537" y="2083469"/>
            <a:chExt cx="744433" cy="369332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68B935A7-8ED5-453F-AADB-E67C77892A20}"/>
                </a:ext>
              </a:extLst>
            </p:cNvPr>
            <p:cNvGrpSpPr/>
            <p:nvPr/>
          </p:nvGrpSpPr>
          <p:grpSpPr>
            <a:xfrm>
              <a:off x="7769537" y="2142170"/>
              <a:ext cx="260034" cy="261454"/>
              <a:chOff x="3455340" y="3227885"/>
              <a:chExt cx="2095132" cy="2106576"/>
            </a:xfrm>
          </p:grpSpPr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0206DAC5-4408-470A-BCCD-103E474B3E99}"/>
                  </a:ext>
                </a:extLst>
              </p:cNvPr>
              <p:cNvSpPr/>
              <p:nvPr/>
            </p:nvSpPr>
            <p:spPr>
              <a:xfrm rot="20718475" flipH="1" flipV="1">
                <a:off x="3455340" y="3484920"/>
                <a:ext cx="613042" cy="1334694"/>
              </a:xfrm>
              <a:prstGeom prst="rect">
                <a:avLst/>
              </a:prstGeom>
              <a:solidFill>
                <a:srgbClr val="F04F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479DA208-7EDA-40ED-8448-3285B0869A72}"/>
                  </a:ext>
                </a:extLst>
              </p:cNvPr>
              <p:cNvSpPr/>
              <p:nvPr/>
            </p:nvSpPr>
            <p:spPr>
              <a:xfrm rot="20718475" flipH="1" flipV="1">
                <a:off x="4937430" y="3747811"/>
                <a:ext cx="613042" cy="1334694"/>
              </a:xfrm>
              <a:prstGeom prst="rect">
                <a:avLst/>
              </a:prstGeom>
              <a:solidFill>
                <a:srgbClr val="2DA0B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E46A2228-FD71-4765-A416-C37DA8A1B4E1}"/>
                  </a:ext>
                </a:extLst>
              </p:cNvPr>
              <p:cNvSpPr/>
              <p:nvPr/>
            </p:nvSpPr>
            <p:spPr>
              <a:xfrm rot="15289480" flipH="1" flipV="1">
                <a:off x="4327415" y="2867059"/>
                <a:ext cx="613042" cy="1334694"/>
              </a:xfrm>
              <a:prstGeom prst="rect">
                <a:avLst/>
              </a:prstGeom>
              <a:solidFill>
                <a:srgbClr val="F7A0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96336F1A-8E3D-420C-BB10-8670F5D5E7BE}"/>
                  </a:ext>
                </a:extLst>
              </p:cNvPr>
              <p:cNvSpPr/>
              <p:nvPr/>
            </p:nvSpPr>
            <p:spPr>
              <a:xfrm rot="15289480" flipH="1" flipV="1">
                <a:off x="4063255" y="4360593"/>
                <a:ext cx="613042" cy="1334694"/>
              </a:xfrm>
              <a:prstGeom prst="rect">
                <a:avLst/>
              </a:prstGeom>
              <a:solidFill>
                <a:srgbClr val="345B9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CCAA566-164F-41FA-AB20-1985933BFFFF}"/>
                </a:ext>
              </a:extLst>
            </p:cNvPr>
            <p:cNvSpPr txBox="1"/>
            <p:nvPr/>
          </p:nvSpPr>
          <p:spPr>
            <a:xfrm>
              <a:off x="7991070" y="2083469"/>
              <a:ext cx="5229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H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anbat</a:t>
              </a:r>
            </a:p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ational</a:t>
              </a:r>
            </a:p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U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niversity</a:t>
              </a:r>
              <a:endParaRPr lang="ko-KR" altLang="en-US" sz="600">
                <a:solidFill>
                  <a:srgbClr val="9B9EA3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ED62A255-3D1F-4BDC-9416-C52A54E1889A}"/>
              </a:ext>
            </a:extLst>
          </p:cNvPr>
          <p:cNvSpPr txBox="1"/>
          <p:nvPr/>
        </p:nvSpPr>
        <p:spPr>
          <a:xfrm>
            <a:off x="556783" y="192197"/>
            <a:ext cx="1723549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ko-KR" altLang="en-US" sz="200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사용 시나리오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69320A0-412F-4054-8304-B54B4EBC935B}"/>
              </a:ext>
            </a:extLst>
          </p:cNvPr>
          <p:cNvSpPr txBox="1"/>
          <p:nvPr/>
        </p:nvSpPr>
        <p:spPr>
          <a:xfrm>
            <a:off x="8427815" y="6419461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-8-</a:t>
            </a:r>
            <a:endParaRPr lang="ko-KR" altLang="en-US"/>
          </a:p>
        </p:txBody>
      </p:sp>
      <p:pic>
        <p:nvPicPr>
          <p:cNvPr id="4" name="그림 3" descr="스크린샷, 모니터, 화면, 컴퓨터이(가) 표시된 사진&#10;&#10;자동 생성된 설명">
            <a:extLst>
              <a:ext uri="{FF2B5EF4-FFF2-40B4-BE49-F238E27FC236}">
                <a16:creationId xmlns:a16="http://schemas.microsoft.com/office/drawing/2014/main" id="{56129187-B155-5D42-BB6A-675DC5FC1E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3" y="629920"/>
            <a:ext cx="5868000" cy="6445526"/>
          </a:xfrm>
          <a:prstGeom prst="rect">
            <a:avLst/>
          </a:pr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0F12CA31-C41B-8E47-9E3E-6C71E218F6EA}"/>
              </a:ext>
            </a:extLst>
          </p:cNvPr>
          <p:cNvGrpSpPr/>
          <p:nvPr/>
        </p:nvGrpSpPr>
        <p:grpSpPr>
          <a:xfrm>
            <a:off x="5724276" y="2806778"/>
            <a:ext cx="2946849" cy="1244443"/>
            <a:chOff x="6109758" y="2936995"/>
            <a:chExt cx="2946849" cy="1244443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30E2CA2-B79A-F14C-90D2-9C5132A2A634}"/>
                </a:ext>
              </a:extLst>
            </p:cNvPr>
            <p:cNvSpPr txBox="1"/>
            <p:nvPr/>
          </p:nvSpPr>
          <p:spPr>
            <a:xfrm>
              <a:off x="6109758" y="2936995"/>
              <a:ext cx="107753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>
                  <a:latin typeface="+mj-ea"/>
                  <a:ea typeface="+mj-ea"/>
                </a:rPr>
                <a:t>학습 완료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8F923BB-61ED-D94A-B901-BA317820EEC7}"/>
                </a:ext>
              </a:extLst>
            </p:cNvPr>
            <p:cNvSpPr txBox="1"/>
            <p:nvPr/>
          </p:nvSpPr>
          <p:spPr>
            <a:xfrm>
              <a:off x="6236604" y="3535107"/>
              <a:ext cx="282000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200" dirty="0">
                  <a:solidFill>
                    <a:srgbClr val="9B9EA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URL</a:t>
              </a:r>
              <a:r>
                <a:rPr lang="ko-KR" altLang="en-US" sz="1200" dirty="0">
                  <a:solidFill>
                    <a:srgbClr val="9B9EA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에 입력 값을 담아서 요청하면 </a:t>
              </a:r>
              <a:r>
                <a:rPr lang="en-US" altLang="ko-KR" sz="1200" dirty="0">
                  <a:solidFill>
                    <a:srgbClr val="9B9EA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XML </a:t>
              </a:r>
            </a:p>
            <a:p>
              <a:r>
                <a:rPr lang="ko-KR" altLang="en-US" sz="1200" dirty="0">
                  <a:solidFill>
                    <a:srgbClr val="9B9EA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    혹은 </a:t>
              </a:r>
              <a:r>
                <a:rPr lang="en-US" altLang="ko-KR" sz="1200" dirty="0">
                  <a:solidFill>
                    <a:srgbClr val="9B9EA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JSON </a:t>
              </a:r>
              <a:r>
                <a:rPr lang="ko-KR" altLang="en-US" sz="1200" dirty="0">
                  <a:solidFill>
                    <a:srgbClr val="9B9EA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형식으로 값을 출력 </a:t>
              </a:r>
              <a:endParaRPr lang="en-US" altLang="ko-KR" sz="1200" dirty="0">
                <a:solidFill>
                  <a:srgbClr val="9B9EA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>
                  <a:solidFill>
                    <a:srgbClr val="9B9EA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   </a:t>
              </a:r>
              <a:r>
                <a:rPr lang="en-US" altLang="ko-KR" sz="1200" b="1" dirty="0">
                  <a:solidFill>
                    <a:srgbClr val="9B9EA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lang="ko-KR" altLang="en-US" sz="1200" b="1" dirty="0">
                  <a:solidFill>
                    <a:srgbClr val="9B9EA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상세한 내용은 아직 </a:t>
              </a:r>
              <a:r>
                <a:rPr lang="ko-KR" altLang="en-US" sz="1200" b="1" dirty="0" err="1">
                  <a:solidFill>
                    <a:srgbClr val="9B9EA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구상중</a:t>
              </a:r>
              <a:r>
                <a:rPr lang="en-US" altLang="ko-KR" sz="1200" b="1" dirty="0">
                  <a:solidFill>
                    <a:srgbClr val="9B9EA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54836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3480</TotalTime>
  <Words>464</Words>
  <Application>Microsoft Macintosh PowerPoint</Application>
  <PresentationFormat>화면 슬라이드 쇼(4:3)</PresentationFormat>
  <Paragraphs>160</Paragraphs>
  <Slides>15</Slides>
  <Notes>14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5" baseType="lpstr">
      <vt:lpstr>Nanum Gothic ExtraBold</vt:lpstr>
      <vt:lpstr>나눔바른고딕</vt:lpstr>
      <vt:lpstr>Calibri</vt:lpstr>
      <vt:lpstr>배달의민족 한나</vt:lpstr>
      <vt:lpstr>Arial</vt:lpstr>
      <vt:lpstr>나눔명조</vt:lpstr>
      <vt:lpstr>맑은 고딕</vt:lpstr>
      <vt:lpstr>Calibri Light</vt:lpstr>
      <vt:lpstr>Nanum Gothic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김기범</dc:creator>
  <cp:lastModifiedBy>이상민</cp:lastModifiedBy>
  <cp:revision>254</cp:revision>
  <dcterms:created xsi:type="dcterms:W3CDTF">2018-04-02T04:18:06Z</dcterms:created>
  <dcterms:modified xsi:type="dcterms:W3CDTF">2020-03-10T05:16:39Z</dcterms:modified>
</cp:coreProperties>
</file>